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0"/>
  </p:notesMasterIdLst>
  <p:handoutMasterIdLst>
    <p:handoutMasterId r:id="rId21"/>
  </p:handoutMasterIdLst>
  <p:sldIdLst>
    <p:sldId id="284" r:id="rId3"/>
    <p:sldId id="324" r:id="rId4"/>
    <p:sldId id="325" r:id="rId5"/>
    <p:sldId id="326" r:id="rId6"/>
    <p:sldId id="327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28" r:id="rId18"/>
    <p:sldId id="279" r:id="rId1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33FF"/>
    <a:srgbClr val="006600"/>
    <a:srgbClr val="0099FF"/>
    <a:srgbClr val="9900FF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257" autoAdjust="0"/>
  </p:normalViewPr>
  <p:slideViewPr>
    <p:cSldViewPr>
      <p:cViewPr varScale="1">
        <p:scale>
          <a:sx n="88" d="100"/>
          <a:sy n="88" d="100"/>
        </p:scale>
        <p:origin x="132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image" Target="../media/image44.wmf"/><Relationship Id="rId7" Type="http://schemas.openxmlformats.org/officeDocument/2006/relationships/image" Target="../media/image48.wmf"/><Relationship Id="rId12" Type="http://schemas.openxmlformats.org/officeDocument/2006/relationships/image" Target="../media/image53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11" Type="http://schemas.openxmlformats.org/officeDocument/2006/relationships/image" Target="../media/image52.wmf"/><Relationship Id="rId5" Type="http://schemas.openxmlformats.org/officeDocument/2006/relationships/image" Target="../media/image46.wmf"/><Relationship Id="rId10" Type="http://schemas.openxmlformats.org/officeDocument/2006/relationships/image" Target="../media/image51.wmf"/><Relationship Id="rId4" Type="http://schemas.openxmlformats.org/officeDocument/2006/relationships/image" Target="../media/image45.wmf"/><Relationship Id="rId9" Type="http://schemas.openxmlformats.org/officeDocument/2006/relationships/image" Target="../media/image50.wmf"/></Relationships>
</file>

<file path=ppt/drawings/_rels/vmlDrawing12.v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13" Type="http://schemas.openxmlformats.org/officeDocument/2006/relationships/image" Target="../media/image67.wmf"/><Relationship Id="rId3" Type="http://schemas.openxmlformats.org/officeDocument/2006/relationships/image" Target="../media/image57.wmf"/><Relationship Id="rId7" Type="http://schemas.openxmlformats.org/officeDocument/2006/relationships/image" Target="../media/image61.wmf"/><Relationship Id="rId12" Type="http://schemas.openxmlformats.org/officeDocument/2006/relationships/image" Target="../media/image66.wmf"/><Relationship Id="rId2" Type="http://schemas.openxmlformats.org/officeDocument/2006/relationships/image" Target="../media/image56.wmf"/><Relationship Id="rId1" Type="http://schemas.openxmlformats.org/officeDocument/2006/relationships/image" Target="../media/image55.wmf"/><Relationship Id="rId6" Type="http://schemas.openxmlformats.org/officeDocument/2006/relationships/image" Target="../media/image60.wmf"/><Relationship Id="rId11" Type="http://schemas.openxmlformats.org/officeDocument/2006/relationships/image" Target="../media/image65.wmf"/><Relationship Id="rId5" Type="http://schemas.openxmlformats.org/officeDocument/2006/relationships/image" Target="../media/image59.wmf"/><Relationship Id="rId15" Type="http://schemas.openxmlformats.org/officeDocument/2006/relationships/image" Target="../media/image69.wmf"/><Relationship Id="rId10" Type="http://schemas.openxmlformats.org/officeDocument/2006/relationships/image" Target="../media/image64.wmf"/><Relationship Id="rId4" Type="http://schemas.openxmlformats.org/officeDocument/2006/relationships/image" Target="../media/image58.wmf"/><Relationship Id="rId9" Type="http://schemas.openxmlformats.org/officeDocument/2006/relationships/image" Target="../media/image63.wmf"/><Relationship Id="rId14" Type="http://schemas.openxmlformats.org/officeDocument/2006/relationships/image" Target="../media/image6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4.wmf"/><Relationship Id="rId5" Type="http://schemas.openxmlformats.org/officeDocument/2006/relationships/image" Target="../media/image25.wmf"/><Relationship Id="rId4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/>
          <a:lstStyle>
            <a:lvl1pPr algn="r">
              <a:defRPr sz="1200"/>
            </a:lvl1pPr>
          </a:lstStyle>
          <a:p>
            <a:fld id="{C36A83B3-05C2-40D2-8CCE-792E4F592F62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 anchor="b"/>
          <a:lstStyle>
            <a:lvl1pPr algn="r">
              <a:defRPr sz="1200"/>
            </a:lvl1pPr>
          </a:lstStyle>
          <a:p>
            <a:fld id="{342CD362-4206-4591-BEF2-EBB9B57DCD3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7961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/>
          <a:lstStyle>
            <a:lvl1pPr algn="r">
              <a:defRPr sz="1200"/>
            </a:lvl1pPr>
          </a:lstStyle>
          <a:p>
            <a:fld id="{81597BC4-F6A9-4DBB-813A-01096DFE0086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9" tIns="48320" rIns="96639" bIns="483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39" tIns="48320" rIns="96639" bIns="483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39" tIns="48320" rIns="96639" bIns="48320" rtlCol="0" anchor="b"/>
          <a:lstStyle>
            <a:lvl1pPr algn="r">
              <a:defRPr sz="1200"/>
            </a:lvl1pPr>
          </a:lstStyle>
          <a:p>
            <a:fld id="{4A98A118-FAD5-45CF-8373-0441B1B0E2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807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49EA-714B-4C77-AA6D-08E3ECA4EE61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B7BDA-9CC8-4873-8870-A4AA9C9B58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49EA-714B-4C77-AA6D-08E3ECA4EE61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B7BDA-9CC8-4873-8870-A4AA9C9B58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49EA-714B-4C77-AA6D-08E3ECA4EE61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B7BDA-9CC8-4873-8870-A4AA9C9B58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229600" y="6492875"/>
            <a:ext cx="914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49EA-714B-4C77-AA6D-08E3ECA4EE61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B7BDA-9CC8-4873-8870-A4AA9C9B58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49EA-714B-4C77-AA6D-08E3ECA4EE61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B7BDA-9CC8-4873-8870-A4AA9C9B58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49EA-714B-4C77-AA6D-08E3ECA4EE61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B7BDA-9CC8-4873-8870-A4AA9C9B58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49EA-714B-4C77-AA6D-08E3ECA4EE61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B7BDA-9CC8-4873-8870-A4AA9C9B58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49EA-714B-4C77-AA6D-08E3ECA4EE61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B7BDA-9CC8-4873-8870-A4AA9C9B58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49EA-714B-4C77-AA6D-08E3ECA4EE61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B7BDA-9CC8-4873-8870-A4AA9C9B58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49EA-714B-4C77-AA6D-08E3ECA4EE61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B7BDA-9CC8-4873-8870-A4AA9C9B58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749EA-714B-4C77-AA6D-08E3ECA4EE61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8B7BDA-9CC8-4873-8870-A4AA9C9B58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749EA-714B-4C77-AA6D-08E3ECA4EE61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B7BDA-9CC8-4873-8870-A4AA9C9B58C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8465609" y="0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L18-</a:t>
            </a:r>
            <a:fld id="{31637DED-5280-4AAA-80D0-AEA98A0510E3}" type="slidenum">
              <a:rPr lang="en-US" sz="1200" smtClean="0"/>
              <a:pPr/>
              <a:t>‹#›</a:t>
            </a:fld>
            <a:endParaRPr lang="en-US" sz="1200" dirty="0" smtClean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-26246" y="6550223"/>
            <a:ext cx="9196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Slides courtesy of Prof M L Kraft,</a:t>
            </a:r>
            <a:r>
              <a:rPr lang="en-US" sz="1400" baseline="0" dirty="0" smtClean="0"/>
              <a:t> Chemical &amp; Biomolecular </a:t>
            </a:r>
            <a:r>
              <a:rPr lang="en-US" sz="1400" baseline="0" dirty="0" err="1" smtClean="0"/>
              <a:t>Engr</a:t>
            </a:r>
            <a:r>
              <a:rPr lang="en-US" sz="1400" baseline="0" dirty="0" smtClean="0"/>
              <a:t> </a:t>
            </a:r>
            <a:r>
              <a:rPr lang="en-US" sz="1400" baseline="0" dirty="0" err="1" smtClean="0"/>
              <a:t>Dept</a:t>
            </a:r>
            <a:r>
              <a:rPr lang="en-US" sz="1400" baseline="0" dirty="0" smtClean="0"/>
              <a:t>, University of Illinois at Urbana-Champaign.</a:t>
            </a:r>
            <a:endParaRPr lang="en-US" sz="14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465609" y="0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L18-</a:t>
            </a:r>
            <a:fld id="{31637DED-5280-4AAA-80D0-AEA98A0510E3}" type="slidenum">
              <a:rPr lang="en-US" sz="1200" smtClean="0"/>
              <a:pPr/>
              <a:t>‹#›</a:t>
            </a:fld>
            <a:endParaRPr lang="en-US" sz="1200" dirty="0" smtClean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26246" y="6550223"/>
            <a:ext cx="91964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Slides courtesy of Prof M L Kraft,</a:t>
            </a:r>
            <a:r>
              <a:rPr lang="en-US" sz="1400" baseline="0" dirty="0" smtClean="0"/>
              <a:t> Chemical &amp; Biomolecular </a:t>
            </a:r>
            <a:r>
              <a:rPr lang="en-US" sz="1400" baseline="0" dirty="0" err="1" smtClean="0"/>
              <a:t>Engr</a:t>
            </a:r>
            <a:r>
              <a:rPr lang="en-US" sz="1400" baseline="0" dirty="0" smtClean="0"/>
              <a:t> </a:t>
            </a:r>
            <a:r>
              <a:rPr lang="en-US" sz="1400" baseline="0" dirty="0" err="1" smtClean="0"/>
              <a:t>Dept</a:t>
            </a:r>
            <a:r>
              <a:rPr lang="en-US" sz="1400" baseline="0" dirty="0" smtClean="0"/>
              <a:t>, University of Illinois at Urbana-Champaign.</a:t>
            </a:r>
            <a:endParaRPr lang="en-US" sz="14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7030A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32.bin"/><Relationship Id="rId5" Type="http://schemas.openxmlformats.org/officeDocument/2006/relationships/oleObject" Target="../embeddings/oleObject29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31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2.wmf"/><Relationship Id="rId5" Type="http://schemas.openxmlformats.org/officeDocument/2006/relationships/oleObject" Target="../embeddings/oleObject34.bin"/><Relationship Id="rId4" Type="http://schemas.openxmlformats.org/officeDocument/2006/relationships/image" Target="../media/image31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4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0.bin"/><Relationship Id="rId12" Type="http://schemas.openxmlformats.org/officeDocument/2006/relationships/image" Target="../media/image4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7.wmf"/><Relationship Id="rId11" Type="http://schemas.openxmlformats.org/officeDocument/2006/relationships/oleObject" Target="../embeddings/oleObject42.bin"/><Relationship Id="rId5" Type="http://schemas.openxmlformats.org/officeDocument/2006/relationships/oleObject" Target="../embeddings/oleObject39.bin"/><Relationship Id="rId10" Type="http://schemas.openxmlformats.org/officeDocument/2006/relationships/image" Target="../media/image39.wmf"/><Relationship Id="rId4" Type="http://schemas.openxmlformats.org/officeDocument/2006/relationships/image" Target="../media/image36.wmf"/><Relationship Id="rId9" Type="http://schemas.openxmlformats.org/officeDocument/2006/relationships/oleObject" Target="../embeddings/oleObject4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slideLayout" Target="../slideLayouts/slideLayout6.xml"/><Relationship Id="rId1" Type="http://schemas.openxmlformats.org/officeDocument/2006/relationships/video" Target="file:///C:\Users\Mary\Dropbox\CHBE%20424%20materials\mvbd.avi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47.bin"/><Relationship Id="rId18" Type="http://schemas.openxmlformats.org/officeDocument/2006/relationships/image" Target="../media/image48.wmf"/><Relationship Id="rId26" Type="http://schemas.openxmlformats.org/officeDocument/2006/relationships/image" Target="../media/image52.wmf"/><Relationship Id="rId3" Type="http://schemas.openxmlformats.org/officeDocument/2006/relationships/slideLayout" Target="../slideLayouts/slideLayout6.xml"/><Relationship Id="rId21" Type="http://schemas.openxmlformats.org/officeDocument/2006/relationships/oleObject" Target="../embeddings/oleObject51.bin"/><Relationship Id="rId7" Type="http://schemas.openxmlformats.org/officeDocument/2006/relationships/oleObject" Target="../embeddings/oleObject44.bin"/><Relationship Id="rId12" Type="http://schemas.openxmlformats.org/officeDocument/2006/relationships/image" Target="../media/image45.wmf"/><Relationship Id="rId17" Type="http://schemas.openxmlformats.org/officeDocument/2006/relationships/oleObject" Target="../embeddings/oleObject49.bin"/><Relationship Id="rId25" Type="http://schemas.openxmlformats.org/officeDocument/2006/relationships/oleObject" Target="../embeddings/oleObject53.bin"/><Relationship Id="rId2" Type="http://schemas.openxmlformats.org/officeDocument/2006/relationships/video" Target="file:///C:\Users\Mary\Dropbox\CHBE%20424%20materials\move.avi" TargetMode="External"/><Relationship Id="rId16" Type="http://schemas.openxmlformats.org/officeDocument/2006/relationships/image" Target="../media/image47.wmf"/><Relationship Id="rId20" Type="http://schemas.openxmlformats.org/officeDocument/2006/relationships/image" Target="../media/image49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46.bin"/><Relationship Id="rId24" Type="http://schemas.openxmlformats.org/officeDocument/2006/relationships/image" Target="../media/image51.wmf"/><Relationship Id="rId5" Type="http://schemas.openxmlformats.org/officeDocument/2006/relationships/oleObject" Target="../embeddings/oleObject43.bin"/><Relationship Id="rId15" Type="http://schemas.openxmlformats.org/officeDocument/2006/relationships/oleObject" Target="../embeddings/oleObject48.bin"/><Relationship Id="rId23" Type="http://schemas.openxmlformats.org/officeDocument/2006/relationships/oleObject" Target="../embeddings/oleObject52.bin"/><Relationship Id="rId28" Type="http://schemas.openxmlformats.org/officeDocument/2006/relationships/image" Target="../media/image53.wmf"/><Relationship Id="rId10" Type="http://schemas.openxmlformats.org/officeDocument/2006/relationships/image" Target="../media/image44.wmf"/><Relationship Id="rId19" Type="http://schemas.openxmlformats.org/officeDocument/2006/relationships/oleObject" Target="../embeddings/oleObject50.bin"/><Relationship Id="rId4" Type="http://schemas.openxmlformats.org/officeDocument/2006/relationships/image" Target="../media/image54.png"/><Relationship Id="rId9" Type="http://schemas.openxmlformats.org/officeDocument/2006/relationships/oleObject" Target="../embeddings/oleObject45.bin"/><Relationship Id="rId14" Type="http://schemas.openxmlformats.org/officeDocument/2006/relationships/image" Target="../media/image46.wmf"/><Relationship Id="rId22" Type="http://schemas.openxmlformats.org/officeDocument/2006/relationships/image" Target="../media/image50.wmf"/><Relationship Id="rId27" Type="http://schemas.openxmlformats.org/officeDocument/2006/relationships/oleObject" Target="../embeddings/oleObject54.bin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wmf"/><Relationship Id="rId13" Type="http://schemas.openxmlformats.org/officeDocument/2006/relationships/oleObject" Target="../embeddings/oleObject60.bin"/><Relationship Id="rId18" Type="http://schemas.openxmlformats.org/officeDocument/2006/relationships/image" Target="../media/image62.wmf"/><Relationship Id="rId26" Type="http://schemas.openxmlformats.org/officeDocument/2006/relationships/image" Target="../media/image66.wmf"/><Relationship Id="rId3" Type="http://schemas.openxmlformats.org/officeDocument/2006/relationships/oleObject" Target="../embeddings/oleObject55.bin"/><Relationship Id="rId21" Type="http://schemas.openxmlformats.org/officeDocument/2006/relationships/oleObject" Target="../embeddings/oleObject64.bin"/><Relationship Id="rId7" Type="http://schemas.openxmlformats.org/officeDocument/2006/relationships/oleObject" Target="../embeddings/oleObject57.bin"/><Relationship Id="rId12" Type="http://schemas.openxmlformats.org/officeDocument/2006/relationships/image" Target="../media/image59.wmf"/><Relationship Id="rId17" Type="http://schemas.openxmlformats.org/officeDocument/2006/relationships/oleObject" Target="../embeddings/oleObject62.bin"/><Relationship Id="rId25" Type="http://schemas.openxmlformats.org/officeDocument/2006/relationships/oleObject" Target="../embeddings/oleObject66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1.wmf"/><Relationship Id="rId20" Type="http://schemas.openxmlformats.org/officeDocument/2006/relationships/image" Target="../media/image63.wmf"/><Relationship Id="rId29" Type="http://schemas.openxmlformats.org/officeDocument/2006/relationships/oleObject" Target="../embeddings/oleObject68.bin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6.wmf"/><Relationship Id="rId11" Type="http://schemas.openxmlformats.org/officeDocument/2006/relationships/oleObject" Target="../embeddings/oleObject59.bin"/><Relationship Id="rId24" Type="http://schemas.openxmlformats.org/officeDocument/2006/relationships/image" Target="../media/image65.wmf"/><Relationship Id="rId32" Type="http://schemas.openxmlformats.org/officeDocument/2006/relationships/image" Target="../media/image69.wmf"/><Relationship Id="rId5" Type="http://schemas.openxmlformats.org/officeDocument/2006/relationships/oleObject" Target="../embeddings/oleObject56.bin"/><Relationship Id="rId15" Type="http://schemas.openxmlformats.org/officeDocument/2006/relationships/oleObject" Target="../embeddings/oleObject61.bin"/><Relationship Id="rId23" Type="http://schemas.openxmlformats.org/officeDocument/2006/relationships/oleObject" Target="../embeddings/oleObject65.bin"/><Relationship Id="rId28" Type="http://schemas.openxmlformats.org/officeDocument/2006/relationships/image" Target="../media/image67.wmf"/><Relationship Id="rId10" Type="http://schemas.openxmlformats.org/officeDocument/2006/relationships/image" Target="../media/image58.wmf"/><Relationship Id="rId19" Type="http://schemas.openxmlformats.org/officeDocument/2006/relationships/oleObject" Target="../embeddings/oleObject63.bin"/><Relationship Id="rId31" Type="http://schemas.openxmlformats.org/officeDocument/2006/relationships/oleObject" Target="../embeddings/oleObject69.bin"/><Relationship Id="rId4" Type="http://schemas.openxmlformats.org/officeDocument/2006/relationships/image" Target="../media/image55.wmf"/><Relationship Id="rId9" Type="http://schemas.openxmlformats.org/officeDocument/2006/relationships/oleObject" Target="../embeddings/oleObject58.bin"/><Relationship Id="rId14" Type="http://schemas.openxmlformats.org/officeDocument/2006/relationships/image" Target="../media/image60.wmf"/><Relationship Id="rId22" Type="http://schemas.openxmlformats.org/officeDocument/2006/relationships/image" Target="../media/image64.wmf"/><Relationship Id="rId27" Type="http://schemas.openxmlformats.org/officeDocument/2006/relationships/oleObject" Target="../embeddings/oleObject67.bin"/><Relationship Id="rId30" Type="http://schemas.openxmlformats.org/officeDocument/2006/relationships/image" Target="../media/image68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5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1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9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0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2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5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3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 descr="Untitled-4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 b="6154"/>
          <a:stretch>
            <a:fillRect/>
          </a:stretch>
        </p:blipFill>
        <p:spPr>
          <a:xfrm>
            <a:off x="304800" y="914400"/>
            <a:ext cx="8661399" cy="5486400"/>
          </a:xfrm>
        </p:spPr>
      </p:pic>
      <p:sp>
        <p:nvSpPr>
          <p:cNvPr id="4" name="TextBox 3"/>
          <p:cNvSpPr txBox="1"/>
          <p:nvPr/>
        </p:nvSpPr>
        <p:spPr>
          <a:xfrm>
            <a:off x="2286000" y="1676400"/>
            <a:ext cx="2049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rgbClr val="7030A0"/>
                </a:solidFill>
              </a:rPr>
              <a:t>1. Mass transfer of A to surface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05000" y="2914471"/>
            <a:ext cx="228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rgbClr val="7030A0"/>
                </a:solidFill>
              </a:rPr>
              <a:t>2. Diffusion of A from pore mouth to internal catalytic surface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05000" y="4500896"/>
            <a:ext cx="25969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3. Adsorption of A onto catalytic surface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0" y="56388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4. Reaction on surface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040876" y="4488097"/>
            <a:ext cx="29507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5. Desorption of product B from surface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86600" y="3115270"/>
            <a:ext cx="20574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6. Diffusion of B from pellet interior to pore mouth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019925" y="1275397"/>
            <a:ext cx="2103120" cy="14173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7. Diffusion of B from external surface to the bulk fluid (external diffusion)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Steps </a:t>
            </a:r>
            <a:r>
              <a:rPr lang="en-US" dirty="0">
                <a:solidFill>
                  <a:schemeClr val="tx1"/>
                </a:solidFill>
              </a:rPr>
              <a:t>in a </a:t>
            </a:r>
            <a:r>
              <a:rPr lang="en-US" dirty="0" smtClean="0">
                <a:solidFill>
                  <a:schemeClr val="tx1"/>
                </a:solidFill>
              </a:rPr>
              <a:t>Heterogeneous Catalytic Reaction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27977" y="6258128"/>
            <a:ext cx="9199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Ch 10 assumes </a:t>
            </a:r>
            <a:r>
              <a:rPr lang="en-US" dirty="0" smtClean="0">
                <a:solidFill>
                  <a:srgbClr val="7030A0"/>
                </a:solidFill>
              </a:rPr>
              <a:t>steps 1,2,6 &amp; 7 are fast, so </a:t>
            </a:r>
            <a:r>
              <a:rPr lang="en-US" dirty="0" smtClean="0">
                <a:solidFill>
                  <a:srgbClr val="C00000"/>
                </a:solidFill>
              </a:rPr>
              <a:t>only steps 3, 4, and 5 need to be considered</a:t>
            </a:r>
          </a:p>
        </p:txBody>
      </p:sp>
    </p:spTree>
    <p:extLst>
      <p:ext uri="{BB962C8B-B14F-4D97-AF65-F5344CB8AC3E}">
        <p14:creationId xmlns:p14="http://schemas.microsoft.com/office/powerpoint/2010/main" val="2732794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Catalyst Deactivation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427887"/>
            <a:ext cx="822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Thus far, we assumed the total conc. of active sites on the surface was constant, which means the catalyst’s activity is constant throughout its lifetime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2728437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 reality, there is a gradual loss of catalytic activity (active sites on surface of the catalyst) as the reaction takes place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3721210"/>
            <a:ext cx="82296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300" indent="-114300">
              <a:lnSpc>
                <a:spcPct val="110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6600"/>
                </a:solidFill>
              </a:rPr>
              <a:t>Main types of catalyst deactivation</a:t>
            </a:r>
          </a:p>
          <a:p>
            <a:pPr marL="571500" lvl="1" indent="-114300">
              <a:lnSpc>
                <a:spcPct val="110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6600"/>
                </a:solidFill>
              </a:rPr>
              <a:t>Sintering (aging): loss of active surface due to high temperature</a:t>
            </a:r>
          </a:p>
          <a:p>
            <a:pPr marL="571500" lvl="2" indent="-114300">
              <a:lnSpc>
                <a:spcPct val="110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6600"/>
                </a:solidFill>
              </a:rPr>
              <a:t>Coking or fouling: carbonaceous material (coke) deposits on surface</a:t>
            </a:r>
          </a:p>
          <a:p>
            <a:pPr marL="571500" lvl="2" indent="-114300">
              <a:lnSpc>
                <a:spcPct val="110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6600"/>
                </a:solidFill>
              </a:rPr>
              <a:t>Poisoning: molecules </a:t>
            </a:r>
            <a:r>
              <a:rPr lang="en-US" sz="2000" i="1" dirty="0" smtClean="0">
                <a:solidFill>
                  <a:srgbClr val="006600"/>
                </a:solidFill>
              </a:rPr>
              <a:t>irreversibly</a:t>
            </a:r>
            <a:r>
              <a:rPr lang="en-US" sz="2000" dirty="0" smtClean="0">
                <a:solidFill>
                  <a:srgbClr val="006600"/>
                </a:solidFill>
              </a:rPr>
              <a:t> bind to the active site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5562600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We will evaluate the kinetics of general catalyst deactivation and these specific types</a:t>
            </a:r>
          </a:p>
        </p:txBody>
      </p:sp>
    </p:spTree>
    <p:extLst>
      <p:ext uri="{BB962C8B-B14F-4D97-AF65-F5344CB8AC3E}">
        <p14:creationId xmlns:p14="http://schemas.microsoft.com/office/powerpoint/2010/main" val="2853221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Catalyst Deactivation Kinetics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55594" y="835920"/>
            <a:ext cx="86328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6213" indent="-176213">
              <a:buFont typeface="Arial" pitchFamily="34" charset="0"/>
              <a:buChar char="•"/>
            </a:pPr>
            <a:r>
              <a:rPr lang="en-US" sz="2000" dirty="0" smtClean="0"/>
              <a:t>Adjustments for catalyst decay need to be made in the design of reactors</a:t>
            </a:r>
          </a:p>
          <a:p>
            <a:pPr marL="176213" indent="-176213">
              <a:buFont typeface="Arial" pitchFamily="34" charset="0"/>
              <a:buChar char="•"/>
            </a:pPr>
            <a:r>
              <a:rPr lang="en-US" sz="2000" dirty="0" smtClean="0"/>
              <a:t>Catalyst activity </a:t>
            </a:r>
            <a:r>
              <a:rPr lang="en-US" sz="2000" i="1" dirty="0" smtClean="0"/>
              <a:t>a</a:t>
            </a:r>
            <a:r>
              <a:rPr lang="en-US" sz="2000" dirty="0" smtClean="0"/>
              <a:t>(</a:t>
            </a:r>
            <a:r>
              <a:rPr lang="en-US" sz="2000" i="1" dirty="0" smtClean="0"/>
              <a:t>t</a:t>
            </a:r>
            <a:r>
              <a:rPr lang="en-US" sz="2000" dirty="0" smtClean="0"/>
              <a:t>) is used as a quantitative specification</a:t>
            </a:r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2208190"/>
              </p:ext>
            </p:extLst>
          </p:nvPr>
        </p:nvGraphicFramePr>
        <p:xfrm>
          <a:off x="3295650" y="1524000"/>
          <a:ext cx="1516063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65" name="Equation" r:id="rId3" imgW="1523880" imgH="876240" progId="Equation.DSMT4">
                  <p:embed/>
                </p:oleObj>
              </mc:Choice>
              <mc:Fallback>
                <p:oleObj name="Equation" r:id="rId3" imgW="1523880" imgH="876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95650" y="1524000"/>
                        <a:ext cx="1516063" cy="873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5594" y="1703524"/>
            <a:ext cx="3124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99FF"/>
                </a:solidFill>
              </a:rPr>
              <a:t>Catalyst activity at time t: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4724400" y="1512808"/>
            <a:ext cx="4396740" cy="369332"/>
            <a:chOff x="4724400" y="2079661"/>
            <a:chExt cx="4396740" cy="369332"/>
          </a:xfrm>
        </p:grpSpPr>
        <p:sp>
          <p:nvSpPr>
            <p:cNvPr id="6" name="TextBox 5"/>
            <p:cNvSpPr txBox="1"/>
            <p:nvPr/>
          </p:nvSpPr>
          <p:spPr>
            <a:xfrm>
              <a:off x="4853940" y="2079661"/>
              <a:ext cx="426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7030A0"/>
                  </a:solidFill>
                </a:rPr>
                <a:t>Reaction rate for catalyst used for time t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>
            <a:xfrm flipH="1">
              <a:off x="4724400" y="2278187"/>
              <a:ext cx="205565" cy="68389"/>
            </a:xfrm>
            <a:prstGeom prst="straightConnector1">
              <a:avLst/>
            </a:prstGeom>
            <a:ln w="19050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4747085" y="1977151"/>
            <a:ext cx="4396915" cy="369332"/>
            <a:chOff x="4747085" y="2589031"/>
            <a:chExt cx="4396915" cy="369332"/>
          </a:xfrm>
        </p:grpSpPr>
        <p:sp>
          <p:nvSpPr>
            <p:cNvPr id="7" name="TextBox 6"/>
            <p:cNvSpPr txBox="1"/>
            <p:nvPr/>
          </p:nvSpPr>
          <p:spPr>
            <a:xfrm>
              <a:off x="4876800" y="2589031"/>
              <a:ext cx="426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7030A0"/>
                  </a:solidFill>
                </a:rPr>
                <a:t>Reaction rate for fresh, unused catalyst</a:t>
              </a:r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rot="10800000" flipV="1">
              <a:off x="4747085" y="2776866"/>
              <a:ext cx="182880" cy="0"/>
            </a:xfrm>
            <a:prstGeom prst="straightConnector1">
              <a:avLst/>
            </a:prstGeom>
            <a:ln w="19050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oup 22"/>
          <p:cNvGrpSpPr/>
          <p:nvPr/>
        </p:nvGrpSpPr>
        <p:grpSpPr>
          <a:xfrm>
            <a:off x="3789896" y="2512320"/>
            <a:ext cx="4075106" cy="423532"/>
            <a:chOff x="255594" y="3352800"/>
            <a:chExt cx="4075106" cy="423532"/>
          </a:xfrm>
        </p:grpSpPr>
        <p:sp>
          <p:nvSpPr>
            <p:cNvPr id="19" name="TextBox 18"/>
            <p:cNvSpPr txBox="1"/>
            <p:nvPr/>
          </p:nvSpPr>
          <p:spPr>
            <a:xfrm>
              <a:off x="255594" y="3352800"/>
              <a:ext cx="327205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For fresh, unused catalyst, </a:t>
              </a:r>
            </a:p>
          </p:txBody>
        </p:sp>
        <p:graphicFrame>
          <p:nvGraphicFramePr>
            <p:cNvPr id="20" name="Object 19"/>
            <p:cNvGraphicFramePr>
              <a:graphicFrameLocks noChangeAspect="1"/>
            </p:cNvGraphicFramePr>
            <p:nvPr/>
          </p:nvGraphicFramePr>
          <p:xfrm>
            <a:off x="3429000" y="3395332"/>
            <a:ext cx="901700" cy="3810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766" name="Equation" r:id="rId5" imgW="901440" imgH="380880" progId="Equation.DSMT4">
                    <p:embed/>
                  </p:oleObj>
                </mc:Choice>
                <mc:Fallback>
                  <p:oleObj name="Equation" r:id="rId5" imgW="901440" imgH="3808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29000" y="3395332"/>
                          <a:ext cx="901700" cy="3810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2941073"/>
              </p:ext>
            </p:extLst>
          </p:nvPr>
        </p:nvGraphicFramePr>
        <p:xfrm>
          <a:off x="1278998" y="2554852"/>
          <a:ext cx="12319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67" name="Equation" r:id="rId7" imgW="1231560" imgH="355320" progId="Equation.DSMT4">
                  <p:embed/>
                </p:oleObj>
              </mc:Choice>
              <mc:Fallback>
                <p:oleObj name="Equation" r:id="rId7" imgW="123156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8998" y="2554852"/>
                        <a:ext cx="12319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4200233"/>
              </p:ext>
            </p:extLst>
          </p:nvPr>
        </p:nvGraphicFramePr>
        <p:xfrm>
          <a:off x="2736850" y="3360738"/>
          <a:ext cx="36703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68" name="Equation" r:id="rId9" imgW="3670200" imgH="406080" progId="Equation.DSMT4">
                  <p:embed/>
                </p:oleObj>
              </mc:Choice>
              <mc:Fallback>
                <p:oleObj name="Equation" r:id="rId9" imgW="367020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6850" y="3360738"/>
                        <a:ext cx="367030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255594" y="2935852"/>
            <a:ext cx="74115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Rate of consumption of reactant A on catalyst used for time t is: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0" y="373380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99FF"/>
                </a:solidFill>
              </a:rPr>
              <a:t>a(t): time-dependent catalyst activity     </a:t>
            </a:r>
            <a:r>
              <a:rPr lang="en-US" sz="2000" dirty="0" smtClean="0">
                <a:solidFill>
                  <a:srgbClr val="C00000"/>
                </a:solidFill>
              </a:rPr>
              <a:t>k(T): T-dependent specific rate constant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fn(C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, C</a:t>
            </a:r>
            <a:r>
              <a:rPr lang="en-US" sz="2000" baseline="-25000" dirty="0" smtClean="0">
                <a:solidFill>
                  <a:srgbClr val="0000FF"/>
                </a:solidFill>
              </a:rPr>
              <a:t>B</a:t>
            </a:r>
            <a:r>
              <a:rPr lang="en-US" sz="2000" dirty="0" smtClean="0">
                <a:solidFill>
                  <a:srgbClr val="0000FF"/>
                </a:solidFill>
              </a:rPr>
              <a:t>…etc): function of gas-phase conc. of reactants, products &amp; contaminants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55594" y="5723484"/>
            <a:ext cx="27751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Rate of catalyst decay:</a:t>
            </a:r>
          </a:p>
        </p:txBody>
      </p:sp>
      <p:graphicFrame>
        <p:nvGraphicFramePr>
          <p:cNvPr id="3891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185447"/>
              </p:ext>
            </p:extLst>
          </p:nvPr>
        </p:nvGraphicFramePr>
        <p:xfrm>
          <a:off x="2914650" y="5633057"/>
          <a:ext cx="5929313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69" name="Equation" r:id="rId11" imgW="4622760" imgH="609480" progId="Equation.DSMT4">
                  <p:embed/>
                </p:oleObj>
              </mc:Choice>
              <mc:Fallback>
                <p:oleObj name="Equation" r:id="rId11" imgW="462276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4650" y="5633057"/>
                        <a:ext cx="5929313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7" name="Group 46"/>
          <p:cNvGrpSpPr/>
          <p:nvPr/>
        </p:nvGrpSpPr>
        <p:grpSpPr>
          <a:xfrm>
            <a:off x="2209800" y="5252057"/>
            <a:ext cx="3295996" cy="564573"/>
            <a:chOff x="2209800" y="5410200"/>
            <a:chExt cx="3295996" cy="564573"/>
          </a:xfrm>
        </p:grpSpPr>
        <p:sp>
          <p:nvSpPr>
            <p:cNvPr id="29" name="TextBox 28"/>
            <p:cNvSpPr txBox="1"/>
            <p:nvPr/>
          </p:nvSpPr>
          <p:spPr>
            <a:xfrm>
              <a:off x="2209800" y="5410200"/>
              <a:ext cx="20954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7030A0"/>
                  </a:solidFill>
                </a:rPr>
                <a:t>Function of activity</a:t>
              </a:r>
            </a:p>
          </p:txBody>
        </p:sp>
        <p:sp>
          <p:nvSpPr>
            <p:cNvPr id="30" name="Left Brace 29"/>
            <p:cNvSpPr/>
            <p:nvPr/>
          </p:nvSpPr>
          <p:spPr>
            <a:xfrm rot="5400000">
              <a:off x="4911436" y="5380413"/>
              <a:ext cx="228600" cy="960120"/>
            </a:xfrm>
            <a:prstGeom prst="leftBrac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2" name="Shape 31"/>
            <p:cNvCxnSpPr/>
            <p:nvPr/>
          </p:nvCxnSpPr>
          <p:spPr>
            <a:xfrm>
              <a:off x="4191000" y="5572991"/>
              <a:ext cx="834736" cy="152400"/>
            </a:xfrm>
            <a:prstGeom prst="bentConnector4">
              <a:avLst>
                <a:gd name="adj1" fmla="val 43154"/>
                <a:gd name="adj2" fmla="val -921"/>
              </a:avLst>
            </a:prstGeom>
            <a:ln w="28575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47"/>
          <p:cNvGrpSpPr/>
          <p:nvPr/>
        </p:nvGrpSpPr>
        <p:grpSpPr>
          <a:xfrm>
            <a:off x="237668" y="6083329"/>
            <a:ext cx="6191118" cy="556705"/>
            <a:chOff x="237668" y="6241472"/>
            <a:chExt cx="6191118" cy="556705"/>
          </a:xfrm>
        </p:grpSpPr>
        <p:sp>
          <p:nvSpPr>
            <p:cNvPr id="40" name="Left Brace 39"/>
            <p:cNvSpPr/>
            <p:nvPr/>
          </p:nvSpPr>
          <p:spPr>
            <a:xfrm rot="16200000" flipV="1">
              <a:off x="5916722" y="5958008"/>
              <a:ext cx="228600" cy="795528"/>
            </a:xfrm>
            <a:prstGeom prst="leftBrac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1" name="Shape 40"/>
            <p:cNvCxnSpPr/>
            <p:nvPr/>
          </p:nvCxnSpPr>
          <p:spPr>
            <a:xfrm flipV="1">
              <a:off x="5205846" y="6484263"/>
              <a:ext cx="834736" cy="152400"/>
            </a:xfrm>
            <a:prstGeom prst="bentConnector4">
              <a:avLst>
                <a:gd name="adj1" fmla="val 43154"/>
                <a:gd name="adj2" fmla="val -921"/>
              </a:avLst>
            </a:prstGeom>
            <a:ln w="28575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237668" y="6428845"/>
              <a:ext cx="50963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7030A0"/>
                  </a:solidFill>
                </a:rPr>
                <a:t>Temperature-dependent specific decay constant</a:t>
              </a: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5867400" y="4387701"/>
            <a:ext cx="3276600" cy="1408147"/>
            <a:chOff x="5867400" y="4545844"/>
            <a:chExt cx="3276600" cy="1408147"/>
          </a:xfrm>
        </p:grpSpPr>
        <p:sp>
          <p:nvSpPr>
            <p:cNvPr id="43" name="Left Brace 42"/>
            <p:cNvSpPr/>
            <p:nvPr/>
          </p:nvSpPr>
          <p:spPr>
            <a:xfrm rot="5400000">
              <a:off x="7509856" y="4696691"/>
              <a:ext cx="228600" cy="2286000"/>
            </a:xfrm>
            <a:prstGeom prst="leftBrac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867400" y="4545844"/>
              <a:ext cx="32766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solidFill>
                    <a:srgbClr val="7030A0"/>
                  </a:solidFill>
                </a:rPr>
                <a:t>Functionality of r</a:t>
              </a:r>
              <a:r>
                <a:rPr lang="en-US" baseline="-25000" dirty="0" smtClean="0">
                  <a:solidFill>
                    <a:srgbClr val="7030A0"/>
                  </a:solidFill>
                </a:rPr>
                <a:t>d</a:t>
              </a:r>
              <a:r>
                <a:rPr lang="en-US" dirty="0" smtClean="0">
                  <a:solidFill>
                    <a:srgbClr val="7030A0"/>
                  </a:solidFill>
                </a:rPr>
                <a:t> on reacting species conc. h=1: no </a:t>
              </a:r>
              <a:r>
                <a:rPr lang="en-US" dirty="0" err="1" smtClean="0">
                  <a:solidFill>
                    <a:srgbClr val="7030A0"/>
                  </a:solidFill>
                </a:rPr>
                <a:t>conc</a:t>
              </a:r>
              <a:r>
                <a:rPr lang="en-US" dirty="0" smtClean="0">
                  <a:solidFill>
                    <a:srgbClr val="7030A0"/>
                  </a:solidFill>
                </a:rPr>
                <a:t> dependence; h=</a:t>
              </a:r>
              <a:r>
                <a:rPr lang="en-US" dirty="0" err="1" smtClean="0">
                  <a:solidFill>
                    <a:srgbClr val="7030A0"/>
                  </a:solidFill>
                </a:rPr>
                <a:t>C</a:t>
              </a:r>
              <a:r>
                <a:rPr lang="en-US" baseline="-25000" dirty="0" err="1" smtClean="0">
                  <a:solidFill>
                    <a:srgbClr val="7030A0"/>
                  </a:solidFill>
                </a:rPr>
                <a:t>j</a:t>
              </a:r>
              <a:r>
                <a:rPr lang="en-US" dirty="0" smtClean="0">
                  <a:solidFill>
                    <a:srgbClr val="7030A0"/>
                  </a:solidFill>
                </a:rPr>
                <a:t>: linearly dependent on concentration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56568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 dirty="0" smtClean="0"/>
              <a:t>Sintering (Aging)</a:t>
            </a:r>
            <a:endParaRPr lang="en-GB" altLang="zh-TW" dirty="0"/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990600"/>
            <a:ext cx="8458200" cy="4114800"/>
          </a:xfrm>
        </p:spPr>
        <p:txBody>
          <a:bodyPr>
            <a:normAutofit/>
          </a:bodyPr>
          <a:lstStyle/>
          <a:p>
            <a:r>
              <a:rPr lang="en-GB" altLang="zh-TW" sz="2000" dirty="0" smtClean="0">
                <a:solidFill>
                  <a:srgbClr val="7030A0"/>
                </a:solidFill>
              </a:rPr>
              <a:t>Loss </a:t>
            </a:r>
            <a:r>
              <a:rPr lang="en-GB" altLang="zh-TW" sz="2000" dirty="0">
                <a:solidFill>
                  <a:srgbClr val="7030A0"/>
                </a:solidFill>
              </a:rPr>
              <a:t>of active surface area resulting from the prolonged exposure to high gas-phase </a:t>
            </a:r>
            <a:r>
              <a:rPr lang="en-GB" altLang="zh-TW" sz="2000" dirty="0" smtClean="0">
                <a:solidFill>
                  <a:srgbClr val="7030A0"/>
                </a:solidFill>
              </a:rPr>
              <a:t>temperatures</a:t>
            </a:r>
            <a:endParaRPr lang="en-GB" altLang="zh-TW" sz="2000" dirty="0">
              <a:solidFill>
                <a:srgbClr val="7030A0"/>
              </a:solidFill>
            </a:endParaRPr>
          </a:p>
          <a:p>
            <a:r>
              <a:rPr lang="en-GB" altLang="zh-TW" sz="2000" dirty="0" smtClean="0">
                <a:solidFill>
                  <a:srgbClr val="006600"/>
                </a:solidFill>
              </a:rPr>
              <a:t>Active </a:t>
            </a:r>
            <a:r>
              <a:rPr lang="en-GB" altLang="zh-TW" sz="2000" dirty="0">
                <a:solidFill>
                  <a:srgbClr val="006600"/>
                </a:solidFill>
              </a:rPr>
              <a:t>surface area is lost by </a:t>
            </a:r>
          </a:p>
          <a:p>
            <a:pPr lvl="1">
              <a:buFont typeface="Arial" pitchFamily="34" charset="0"/>
              <a:buChar char="•"/>
            </a:pPr>
            <a:r>
              <a:rPr lang="en-GB" altLang="zh-TW" sz="2000" dirty="0">
                <a:solidFill>
                  <a:srgbClr val="006600"/>
                </a:solidFill>
              </a:rPr>
              <a:t>C</a:t>
            </a:r>
            <a:r>
              <a:rPr lang="en-GB" altLang="zh-TW" sz="2000" dirty="0" smtClean="0">
                <a:solidFill>
                  <a:srgbClr val="006600"/>
                </a:solidFill>
              </a:rPr>
              <a:t>rystal </a:t>
            </a:r>
            <a:r>
              <a:rPr lang="en-GB" altLang="zh-TW" sz="2000" dirty="0">
                <a:solidFill>
                  <a:srgbClr val="006600"/>
                </a:solidFill>
              </a:rPr>
              <a:t>agglomeration and growth of </a:t>
            </a:r>
            <a:r>
              <a:rPr lang="en-GB" altLang="zh-TW" sz="2000" dirty="0" smtClean="0">
                <a:solidFill>
                  <a:srgbClr val="006600"/>
                </a:solidFill>
              </a:rPr>
              <a:t>metals deposited on </a:t>
            </a:r>
            <a:r>
              <a:rPr lang="en-GB" altLang="zh-TW" sz="2000" dirty="0">
                <a:solidFill>
                  <a:srgbClr val="006600"/>
                </a:solidFill>
              </a:rPr>
              <a:t>support</a:t>
            </a:r>
          </a:p>
          <a:p>
            <a:pPr lvl="1">
              <a:buFont typeface="Arial" pitchFamily="34" charset="0"/>
              <a:buChar char="•"/>
            </a:pPr>
            <a:r>
              <a:rPr lang="en-GB" altLang="zh-TW" sz="2000" dirty="0">
                <a:solidFill>
                  <a:srgbClr val="006600"/>
                </a:solidFill>
              </a:rPr>
              <a:t>N</a:t>
            </a:r>
            <a:r>
              <a:rPr lang="en-GB" altLang="zh-TW" sz="2000" dirty="0" smtClean="0">
                <a:solidFill>
                  <a:srgbClr val="006600"/>
                </a:solidFill>
              </a:rPr>
              <a:t>arrowing </a:t>
            </a:r>
            <a:r>
              <a:rPr lang="en-GB" altLang="zh-TW" sz="2000" dirty="0">
                <a:solidFill>
                  <a:srgbClr val="006600"/>
                </a:solidFill>
              </a:rPr>
              <a:t>or closing </a:t>
            </a:r>
            <a:r>
              <a:rPr lang="en-GB" altLang="zh-TW" sz="2000" dirty="0" smtClean="0">
                <a:solidFill>
                  <a:srgbClr val="006600"/>
                </a:solidFill>
              </a:rPr>
              <a:t>of </a:t>
            </a:r>
            <a:r>
              <a:rPr lang="en-GB" altLang="zh-TW" sz="2000" dirty="0">
                <a:solidFill>
                  <a:srgbClr val="006600"/>
                </a:solidFill>
              </a:rPr>
              <a:t>pores inside the catalyst pellet</a:t>
            </a:r>
          </a:p>
          <a:p>
            <a:pPr lvl="1">
              <a:buFont typeface="Arial" pitchFamily="34" charset="0"/>
              <a:buChar char="•"/>
            </a:pPr>
            <a:r>
              <a:rPr lang="en-GB" altLang="zh-TW" sz="2000" dirty="0">
                <a:solidFill>
                  <a:srgbClr val="006600"/>
                </a:solidFill>
              </a:rPr>
              <a:t>S</a:t>
            </a:r>
            <a:r>
              <a:rPr lang="en-GB" altLang="zh-TW" sz="2000" dirty="0" smtClean="0">
                <a:solidFill>
                  <a:srgbClr val="006600"/>
                </a:solidFill>
              </a:rPr>
              <a:t>urface </a:t>
            </a:r>
            <a:r>
              <a:rPr lang="en-GB" altLang="zh-TW" sz="2000" dirty="0" err="1">
                <a:solidFill>
                  <a:srgbClr val="006600"/>
                </a:solidFill>
              </a:rPr>
              <a:t>recrystallization</a:t>
            </a:r>
            <a:endParaRPr lang="en-GB" altLang="zh-TW" sz="2000" dirty="0">
              <a:solidFill>
                <a:srgbClr val="006600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GB" altLang="zh-TW" sz="2000" dirty="0" smtClean="0">
                <a:solidFill>
                  <a:srgbClr val="006600"/>
                </a:solidFill>
              </a:rPr>
              <a:t>Elimination </a:t>
            </a:r>
            <a:r>
              <a:rPr lang="en-GB" altLang="zh-TW" sz="2000" dirty="0">
                <a:solidFill>
                  <a:srgbClr val="006600"/>
                </a:solidFill>
              </a:rPr>
              <a:t>of surface defects (active sites)</a:t>
            </a:r>
          </a:p>
          <a:p>
            <a:r>
              <a:rPr lang="en-GB" altLang="zh-TW" sz="2000" dirty="0">
                <a:solidFill>
                  <a:srgbClr val="C00000"/>
                </a:solidFill>
              </a:rPr>
              <a:t>Sintering is usually negligible at </a:t>
            </a:r>
            <a:r>
              <a:rPr lang="en-GB" altLang="zh-TW" sz="2000" dirty="0" smtClean="0">
                <a:solidFill>
                  <a:srgbClr val="C00000"/>
                </a:solidFill>
              </a:rPr>
              <a:t>temperatures </a:t>
            </a:r>
            <a:r>
              <a:rPr lang="en-GB" altLang="zh-TW" sz="2000" dirty="0">
                <a:solidFill>
                  <a:srgbClr val="C00000"/>
                </a:solidFill>
              </a:rPr>
              <a:t>below 40% of the melting temperature of the </a:t>
            </a:r>
            <a:r>
              <a:rPr lang="en-GB" altLang="zh-TW" sz="2000" dirty="0" smtClean="0">
                <a:solidFill>
                  <a:srgbClr val="C00000"/>
                </a:solidFill>
              </a:rPr>
              <a:t>solid</a:t>
            </a:r>
            <a:endParaRPr lang="en-GB" altLang="zh-TW" sz="2000" dirty="0">
              <a:solidFill>
                <a:srgbClr val="C00000"/>
              </a:solidFill>
            </a:endParaRPr>
          </a:p>
          <a:p>
            <a:r>
              <a:rPr lang="en-GB" altLang="zh-TW" sz="2000" dirty="0">
                <a:solidFill>
                  <a:srgbClr val="7030A0"/>
                </a:solidFill>
              </a:rPr>
              <a:t>Second-order </a:t>
            </a:r>
            <a:r>
              <a:rPr lang="en-GB" altLang="zh-TW" sz="2000" dirty="0" smtClean="0">
                <a:solidFill>
                  <a:srgbClr val="7030A0"/>
                </a:solidFill>
              </a:rPr>
              <a:t>decay of reaction rate with respect to present activity:</a:t>
            </a:r>
            <a:endParaRPr lang="en-GB" altLang="zh-TW" sz="2000" dirty="0">
              <a:solidFill>
                <a:srgbClr val="7030A0"/>
              </a:solidFill>
            </a:endParaRPr>
          </a:p>
        </p:txBody>
      </p:sp>
      <p:graphicFrame>
        <p:nvGraphicFramePr>
          <p:cNvPr id="281604" name="Objec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0764353"/>
              </p:ext>
            </p:extLst>
          </p:nvPr>
        </p:nvGraphicFramePr>
        <p:xfrm>
          <a:off x="4056063" y="4495800"/>
          <a:ext cx="1031875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670" name="Equation" r:id="rId3" imgW="1028520" imgH="406080" progId="Equation.DSMT4">
                  <p:embed/>
                </p:oleObj>
              </mc:Choice>
              <mc:Fallback>
                <p:oleObj name="Equation" r:id="rId3" imgW="1028520" imgH="406080" progId="Equation.DSMT4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6063" y="4495800"/>
                        <a:ext cx="1031875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2388394" y="4953000"/>
            <a:ext cx="4367213" cy="684213"/>
            <a:chOff x="2438400" y="4720937"/>
            <a:chExt cx="4367213" cy="684213"/>
          </a:xfrm>
        </p:grpSpPr>
        <p:graphicFrame>
          <p:nvGraphicFramePr>
            <p:cNvPr id="281606" name="Object 6"/>
            <p:cNvGraphicFramePr>
              <a:graphicFrameLocks noChangeAspect="1"/>
            </p:cNvGraphicFramePr>
            <p:nvPr/>
          </p:nvGraphicFramePr>
          <p:xfrm>
            <a:off x="5480050" y="4720937"/>
            <a:ext cx="1325563" cy="6842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671" name="Equation" r:id="rId5" imgW="1434960" imgH="685800" progId="Equation.DSMT4">
                    <p:embed/>
                  </p:oleObj>
                </mc:Choice>
                <mc:Fallback>
                  <p:oleObj name="Equation" r:id="rId5" imgW="1434960" imgH="6858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80050" y="4720937"/>
                          <a:ext cx="1325563" cy="68421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FF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TextBox 8"/>
            <p:cNvSpPr txBox="1"/>
            <p:nvPr/>
          </p:nvSpPr>
          <p:spPr>
            <a:xfrm>
              <a:off x="2438400" y="4821382"/>
              <a:ext cx="3124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Catalyst activity at time t: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1485900" y="5738553"/>
            <a:ext cx="6172200" cy="787400"/>
            <a:chOff x="609600" y="6025573"/>
            <a:chExt cx="6172200" cy="787400"/>
          </a:xfrm>
        </p:grpSpPr>
        <p:graphicFrame>
          <p:nvGraphicFramePr>
            <p:cNvPr id="281609" name="Object 9"/>
            <p:cNvGraphicFramePr>
              <a:graphicFrameLocks noChangeAspect="1"/>
            </p:cNvGraphicFramePr>
            <p:nvPr/>
          </p:nvGraphicFramePr>
          <p:xfrm>
            <a:off x="3692525" y="6025573"/>
            <a:ext cx="3089275" cy="787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672" name="Equation" r:id="rId7" imgW="3352680" imgH="787320" progId="Equation.DSMT4">
                    <p:embed/>
                  </p:oleObj>
                </mc:Choice>
                <mc:Fallback>
                  <p:oleObj name="Equation" r:id="rId7" imgW="3352680" imgH="7873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2525" y="6025573"/>
                          <a:ext cx="3089275" cy="787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2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TextBox 10"/>
            <p:cNvSpPr txBox="1"/>
            <p:nvPr/>
          </p:nvSpPr>
          <p:spPr>
            <a:xfrm>
              <a:off x="609600" y="6188045"/>
              <a:ext cx="306205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Sintering decay constant: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40509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 dirty="0"/>
              <a:t>Coking </a:t>
            </a:r>
            <a:r>
              <a:rPr lang="en-GB" altLang="zh-TW" dirty="0" smtClean="0"/>
              <a:t>(Fouling</a:t>
            </a:r>
            <a:r>
              <a:rPr lang="en-GB" altLang="zh-TW" dirty="0"/>
              <a:t>)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19201"/>
            <a:ext cx="8229600" cy="838199"/>
          </a:xfrm>
        </p:spPr>
        <p:txBody>
          <a:bodyPr>
            <a:normAutofit/>
          </a:bodyPr>
          <a:lstStyle/>
          <a:p>
            <a:r>
              <a:rPr lang="en-GB" altLang="zh-TW" sz="2000" dirty="0">
                <a:solidFill>
                  <a:srgbClr val="C00000"/>
                </a:solidFill>
              </a:rPr>
              <a:t>Common to reactions involving </a:t>
            </a:r>
            <a:r>
              <a:rPr lang="en-GB" altLang="zh-TW" sz="2000" dirty="0" smtClean="0">
                <a:solidFill>
                  <a:srgbClr val="C00000"/>
                </a:solidFill>
              </a:rPr>
              <a:t>hydrocarbons</a:t>
            </a:r>
            <a:endParaRPr lang="en-GB" altLang="zh-TW" sz="2000" dirty="0">
              <a:solidFill>
                <a:srgbClr val="C00000"/>
              </a:solidFill>
            </a:endParaRPr>
          </a:p>
          <a:p>
            <a:r>
              <a:rPr lang="en-GB" altLang="zh-TW" sz="2000" dirty="0">
                <a:solidFill>
                  <a:srgbClr val="006600"/>
                </a:solidFill>
              </a:rPr>
              <a:t>A carbonaceous (coke) material </a:t>
            </a:r>
            <a:r>
              <a:rPr lang="en-GB" altLang="zh-TW" sz="2000" dirty="0" smtClean="0">
                <a:solidFill>
                  <a:srgbClr val="006600"/>
                </a:solidFill>
              </a:rPr>
              <a:t>is deposited </a:t>
            </a:r>
            <a:r>
              <a:rPr lang="en-GB" altLang="zh-TW" sz="2000" dirty="0">
                <a:solidFill>
                  <a:srgbClr val="006600"/>
                </a:solidFill>
              </a:rPr>
              <a:t>on </a:t>
            </a:r>
            <a:r>
              <a:rPr lang="en-GB" altLang="zh-TW" sz="2000" dirty="0" smtClean="0">
                <a:solidFill>
                  <a:srgbClr val="006600"/>
                </a:solidFill>
              </a:rPr>
              <a:t>surface </a:t>
            </a:r>
            <a:r>
              <a:rPr lang="en-GB" altLang="zh-TW" sz="2000" dirty="0">
                <a:solidFill>
                  <a:srgbClr val="006600"/>
                </a:solidFill>
              </a:rPr>
              <a:t>of </a:t>
            </a:r>
            <a:r>
              <a:rPr lang="en-GB" altLang="zh-TW" sz="2000" dirty="0" smtClean="0">
                <a:solidFill>
                  <a:srgbClr val="006600"/>
                </a:solidFill>
              </a:rPr>
              <a:t>catalyst</a:t>
            </a:r>
            <a:endParaRPr lang="en-GB" altLang="zh-TW" sz="2000" dirty="0">
              <a:solidFill>
                <a:srgbClr val="006600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562100" y="2089006"/>
            <a:ext cx="6019800" cy="425594"/>
            <a:chOff x="838200" y="2362200"/>
            <a:chExt cx="6019800" cy="425594"/>
          </a:xfrm>
        </p:grpSpPr>
        <p:graphicFrame>
          <p:nvGraphicFramePr>
            <p:cNvPr id="283652" name="Object 4"/>
            <p:cNvGraphicFramePr>
              <a:graphicFrameLocks noChangeAspect="1"/>
            </p:cNvGraphicFramePr>
            <p:nvPr/>
          </p:nvGraphicFramePr>
          <p:xfrm>
            <a:off x="5907088" y="2382982"/>
            <a:ext cx="950912" cy="4048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5644" name="Equation" r:id="rId3" imgW="1028520" imgH="406080" progId="Equation.DSMT4">
                    <p:embed/>
                  </p:oleObj>
                </mc:Choice>
                <mc:Fallback>
                  <p:oleObj name="Equation" r:id="rId3" imgW="1028520" imgH="4060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907088" y="2382982"/>
                          <a:ext cx="950912" cy="4048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FF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83658" name="Text Box 10"/>
            <p:cNvSpPr txBox="1">
              <a:spLocks noChangeArrowheads="1"/>
            </p:cNvSpPr>
            <p:nvPr/>
          </p:nvSpPr>
          <p:spPr bwMode="auto">
            <a:xfrm>
              <a:off x="838200" y="2362200"/>
              <a:ext cx="501772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GB" altLang="zh-TW" sz="2000" dirty="0"/>
                <a:t>C</a:t>
              </a:r>
              <a:r>
                <a:rPr lang="en-GB" altLang="zh-TW" sz="2000" dirty="0" smtClean="0"/>
                <a:t>oncentration </a:t>
              </a:r>
              <a:r>
                <a:rPr lang="en-GB" altLang="zh-TW" sz="2000" dirty="0"/>
                <a:t>of carbon on </a:t>
              </a:r>
              <a:r>
                <a:rPr lang="en-GB" altLang="zh-TW" sz="2000" dirty="0" smtClean="0"/>
                <a:t>surface (g/m</a:t>
              </a:r>
              <a:r>
                <a:rPr lang="en-GB" altLang="zh-TW" sz="2000" baseline="30000" dirty="0" smtClean="0"/>
                <a:t>2</a:t>
              </a:r>
              <a:r>
                <a:rPr lang="en-GB" altLang="zh-TW" sz="2000" dirty="0" smtClean="0"/>
                <a:t>):</a:t>
              </a:r>
              <a:endParaRPr lang="en-GB" altLang="zh-TW" sz="2000" dirty="0"/>
            </a:p>
          </p:txBody>
        </p:sp>
      </p:grpSp>
      <p:sp>
        <p:nvSpPr>
          <p:cNvPr id="9" name="Rectangle 8"/>
          <p:cNvSpPr/>
          <p:nvPr/>
        </p:nvSpPr>
        <p:spPr>
          <a:xfrm>
            <a:off x="457200" y="4724400"/>
            <a:ext cx="8229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GB" altLang="zh-TW" sz="2000" dirty="0" smtClean="0">
                <a:solidFill>
                  <a:srgbClr val="7030A0"/>
                </a:solidFill>
              </a:rPr>
              <a:t>Coking can be reduced by running at high pressure &amp; hydrogen-rich feeds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GB" altLang="zh-TW" sz="2000" dirty="0" smtClean="0">
                <a:solidFill>
                  <a:srgbClr val="7030A0"/>
                </a:solidFill>
              </a:rPr>
              <a:t>Catalyst deactivated by coking is often regenerated by burning off the carbon</a:t>
            </a:r>
            <a:endParaRPr lang="en-GB" altLang="zh-TW" sz="2000" dirty="0">
              <a:solidFill>
                <a:srgbClr val="7030A0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171700" y="3048000"/>
            <a:ext cx="4800600" cy="660400"/>
            <a:chOff x="1600200" y="3342409"/>
            <a:chExt cx="4800600" cy="660400"/>
          </a:xfrm>
        </p:grpSpPr>
        <p:graphicFrame>
          <p:nvGraphicFramePr>
            <p:cNvPr id="283661" name="Object 13"/>
            <p:cNvGraphicFramePr>
              <a:graphicFrameLocks noChangeAspect="1"/>
            </p:cNvGraphicFramePr>
            <p:nvPr/>
          </p:nvGraphicFramePr>
          <p:xfrm>
            <a:off x="4910138" y="3342409"/>
            <a:ext cx="1490662" cy="660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5645" name="Equation" r:id="rId5" imgW="1612800" imgH="660240" progId="Equation.DSMT4">
                    <p:embed/>
                  </p:oleObj>
                </mc:Choice>
                <mc:Fallback>
                  <p:oleObj name="Equation" r:id="rId5" imgW="1612800" imgH="6602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10138" y="3342409"/>
                          <a:ext cx="1490662" cy="660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FF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TextBox 10"/>
            <p:cNvSpPr txBox="1"/>
            <p:nvPr/>
          </p:nvSpPr>
          <p:spPr>
            <a:xfrm>
              <a:off x="1600200" y="3429000"/>
              <a:ext cx="3124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Catalyst activity at time t: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856498" y="2514600"/>
            <a:ext cx="34310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 &amp; n are fouling parameters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63845" y="3733800"/>
            <a:ext cx="50163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(one of many different expressions for a(t))</a:t>
            </a:r>
          </a:p>
          <a:p>
            <a:r>
              <a:rPr lang="en-US" sz="2000" dirty="0" smtClean="0"/>
              <a:t>m is a fouling parameter</a:t>
            </a:r>
          </a:p>
        </p:txBody>
      </p:sp>
    </p:spTree>
    <p:extLst>
      <p:ext uri="{BB962C8B-B14F-4D97-AF65-F5344CB8AC3E}">
        <p14:creationId xmlns:p14="http://schemas.microsoft.com/office/powerpoint/2010/main" val="738742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 dirty="0"/>
              <a:t>Poisoning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229600" cy="1600199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GB" altLang="zh-TW" sz="2000" dirty="0" smtClean="0">
                <a:solidFill>
                  <a:srgbClr val="C00000"/>
                </a:solidFill>
              </a:rPr>
              <a:t>Poisoning molecule is </a:t>
            </a:r>
            <a:r>
              <a:rPr lang="en-GB" altLang="zh-TW" sz="2000" b="1" i="1" dirty="0">
                <a:solidFill>
                  <a:srgbClr val="C00000"/>
                </a:solidFill>
              </a:rPr>
              <a:t>irreversibly</a:t>
            </a:r>
            <a:r>
              <a:rPr lang="en-GB" altLang="zh-TW" sz="2000" dirty="0">
                <a:solidFill>
                  <a:srgbClr val="C00000"/>
                </a:solidFill>
              </a:rPr>
              <a:t> chemisorbed to active </a:t>
            </a:r>
            <a:r>
              <a:rPr lang="en-GB" altLang="zh-TW" sz="2000" dirty="0" smtClean="0">
                <a:solidFill>
                  <a:srgbClr val="C00000"/>
                </a:solidFill>
              </a:rPr>
              <a:t>sites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GB" altLang="zh-TW" sz="2000" dirty="0" smtClean="0">
                <a:solidFill>
                  <a:srgbClr val="006600"/>
                </a:solidFill>
              </a:rPr>
              <a:t>Reduces number </a:t>
            </a:r>
            <a:r>
              <a:rPr lang="en-GB" altLang="zh-TW" sz="2000" dirty="0">
                <a:solidFill>
                  <a:srgbClr val="006600"/>
                </a:solidFill>
              </a:rPr>
              <a:t>of </a:t>
            </a:r>
            <a:r>
              <a:rPr lang="en-GB" altLang="zh-TW" sz="2000" dirty="0" smtClean="0">
                <a:solidFill>
                  <a:srgbClr val="006600"/>
                </a:solidFill>
              </a:rPr>
              <a:t>active sites </a:t>
            </a:r>
            <a:r>
              <a:rPr lang="en-GB" altLang="zh-TW" sz="2000" dirty="0">
                <a:solidFill>
                  <a:srgbClr val="006600"/>
                </a:solidFill>
              </a:rPr>
              <a:t>available </a:t>
            </a:r>
            <a:r>
              <a:rPr lang="en-GB" altLang="zh-TW" sz="2000" dirty="0" smtClean="0">
                <a:solidFill>
                  <a:srgbClr val="006600"/>
                </a:solidFill>
              </a:rPr>
              <a:t>for reaction</a:t>
            </a:r>
            <a:endParaRPr lang="en-GB" altLang="zh-TW" sz="2000" dirty="0">
              <a:solidFill>
                <a:srgbClr val="006600"/>
              </a:solidFill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GB" altLang="zh-TW" sz="2000" dirty="0" smtClean="0">
                <a:solidFill>
                  <a:srgbClr val="7030A0"/>
                </a:solidFill>
              </a:rPr>
              <a:t>Catalyst can be poisoned by reactants, products, and impurities</a:t>
            </a:r>
            <a:endParaRPr lang="en-GB" altLang="zh-TW" sz="2000" dirty="0">
              <a:solidFill>
                <a:srgbClr val="7030A0"/>
              </a:solidFill>
            </a:endParaRPr>
          </a:p>
        </p:txBody>
      </p:sp>
      <p:graphicFrame>
        <p:nvGraphicFramePr>
          <p:cNvPr id="28468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579814"/>
              </p:ext>
            </p:extLst>
          </p:nvPr>
        </p:nvGraphicFramePr>
        <p:xfrm>
          <a:off x="2460625" y="4191000"/>
          <a:ext cx="4222750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827" name="Equation" r:id="rId3" imgW="4546440" imgH="507960" progId="Equation.DSMT4">
                  <p:embed/>
                </p:oleObj>
              </mc:Choice>
              <mc:Fallback>
                <p:oleObj name="Equation" r:id="rId3" imgW="454644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0625" y="4191000"/>
                        <a:ext cx="4222750" cy="512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468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3956830"/>
              </p:ext>
            </p:extLst>
          </p:nvPr>
        </p:nvGraphicFramePr>
        <p:xfrm>
          <a:off x="3656013" y="4800600"/>
          <a:ext cx="1833562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828" name="Equation" r:id="rId5" imgW="2400120" imgH="609480" progId="Equation.DSMT4">
                  <p:embed/>
                </p:oleObj>
              </mc:Choice>
              <mc:Fallback>
                <p:oleObj name="Equation" r:id="rId5" imgW="240012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6013" y="4800600"/>
                        <a:ext cx="1833562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4690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1449490"/>
              </p:ext>
            </p:extLst>
          </p:nvPr>
        </p:nvGraphicFramePr>
        <p:xfrm>
          <a:off x="2382837" y="2971800"/>
          <a:ext cx="4378326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829" name="Equation" r:id="rId7" imgW="4698720" imgH="507960" progId="Equation.DSMT4">
                  <p:embed/>
                </p:oleObj>
              </mc:Choice>
              <mc:Fallback>
                <p:oleObj name="Equation" r:id="rId7" imgW="469872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2837" y="2971800"/>
                        <a:ext cx="4378326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4692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69007390"/>
              </p:ext>
            </p:extLst>
          </p:nvPr>
        </p:nvGraphicFramePr>
        <p:xfrm>
          <a:off x="2469356" y="3560134"/>
          <a:ext cx="4205288" cy="51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830" name="Equation" r:id="rId9" imgW="4508280" imgH="507960" progId="Equation.DSMT4">
                  <p:embed/>
                </p:oleObj>
              </mc:Choice>
              <mc:Fallback>
                <p:oleObj name="Equation" r:id="rId9" imgW="450828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9356" y="3560134"/>
                        <a:ext cx="4205288" cy="512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99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0327244"/>
              </p:ext>
            </p:extLst>
          </p:nvPr>
        </p:nvGraphicFramePr>
        <p:xfrm>
          <a:off x="3784600" y="2659108"/>
          <a:ext cx="15748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831" name="Equation" r:id="rId11" imgW="1574640" imgH="253800" progId="Equation.DSMT4">
                  <p:embed/>
                </p:oleObj>
              </mc:Choice>
              <mc:Fallback>
                <p:oleObj name="Equation" r:id="rId11" imgW="15746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4600" y="2659108"/>
                        <a:ext cx="1574800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133946" y="2201908"/>
            <a:ext cx="28761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For the overall reaction: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438400" y="5489575"/>
            <a:ext cx="4267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a(t): time-dependent catalyst activity</a:t>
            </a:r>
          </a:p>
          <a:p>
            <a:r>
              <a:rPr lang="en-US" sz="2000" dirty="0" err="1" smtClean="0"/>
              <a:t>k</a:t>
            </a:r>
            <a:r>
              <a:rPr lang="en-US" sz="2000" baseline="-25000" dirty="0" err="1" smtClean="0"/>
              <a:t>d</a:t>
            </a:r>
            <a:r>
              <a:rPr lang="en-US" sz="2000" dirty="0" smtClean="0"/>
              <a:t>: specific decay constant</a:t>
            </a:r>
          </a:p>
          <a:p>
            <a:pPr marL="1828800" indent="-1828800"/>
            <a:r>
              <a:rPr lang="en-US" sz="2000" dirty="0" smtClean="0"/>
              <a:t>C</a:t>
            </a:r>
            <a:r>
              <a:rPr lang="en-US" sz="2000" baseline="-25000" dirty="0" smtClean="0"/>
              <a:t>P</a:t>
            </a:r>
            <a:r>
              <a:rPr lang="en-US" sz="2000" dirty="0" smtClean="0"/>
              <a:t>: concentration of the poison</a:t>
            </a:r>
          </a:p>
        </p:txBody>
      </p:sp>
    </p:spTree>
    <p:extLst>
      <p:ext uri="{BB962C8B-B14F-4D97-AF65-F5344CB8AC3E}">
        <p14:creationId xmlns:p14="http://schemas.microsoft.com/office/powerpoint/2010/main" val="2395864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4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4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84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4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Group 47"/>
          <p:cNvGrpSpPr/>
          <p:nvPr/>
        </p:nvGrpSpPr>
        <p:grpSpPr>
          <a:xfrm>
            <a:off x="3733800" y="2514600"/>
            <a:ext cx="5410200" cy="2862322"/>
            <a:chOff x="3733800" y="2514600"/>
            <a:chExt cx="5410200" cy="2862322"/>
          </a:xfrm>
        </p:grpSpPr>
        <p:sp>
          <p:nvSpPr>
            <p:cNvPr id="47" name="Rectangle 46"/>
            <p:cNvSpPr/>
            <p:nvPr/>
          </p:nvSpPr>
          <p:spPr>
            <a:xfrm>
              <a:off x="6096000" y="4692501"/>
              <a:ext cx="914400" cy="3048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3733800" y="2514600"/>
              <a:ext cx="5410200" cy="2862322"/>
              <a:chOff x="3733800" y="2514600"/>
              <a:chExt cx="5410200" cy="2862322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5234765" y="2860144"/>
                <a:ext cx="914400" cy="30480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5234765" y="2569534"/>
                <a:ext cx="914400" cy="304800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3733800" y="2514600"/>
                <a:ext cx="5410200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17475" indent="-117475">
                  <a:buFont typeface="Arial" pitchFamily="34" charset="0"/>
                  <a:buChar char="•"/>
                </a:pPr>
                <a:r>
                  <a:rPr lang="en-US" sz="2000" dirty="0" smtClean="0">
                    <a:solidFill>
                      <a:srgbClr val="006600"/>
                    </a:solidFill>
                  </a:rPr>
                  <a:t>Reactant </a:t>
                </a:r>
                <a:r>
                  <a:rPr lang="en-US" sz="2000" dirty="0" smtClean="0"/>
                  <a:t>&amp; </a:t>
                </a:r>
                <a:r>
                  <a:rPr lang="en-US" sz="2000" dirty="0" smtClean="0">
                    <a:solidFill>
                      <a:schemeClr val="bg1"/>
                    </a:solidFill>
                  </a:rPr>
                  <a:t>catalyst</a:t>
                </a:r>
                <a:r>
                  <a:rPr lang="en-US" sz="2000" dirty="0" smtClean="0"/>
                  <a:t> enter at top of  reactor</a:t>
                </a:r>
              </a:p>
              <a:p>
                <a:pPr marL="117475" indent="-117475">
                  <a:buFont typeface="Arial" pitchFamily="34" charset="0"/>
                  <a:buChar char="•"/>
                </a:pPr>
                <a:r>
                  <a:rPr lang="en-US" sz="2000" dirty="0" smtClean="0">
                    <a:solidFill>
                      <a:srgbClr val="006600"/>
                    </a:solidFill>
                  </a:rPr>
                  <a:t>Reactant</a:t>
                </a:r>
                <a:r>
                  <a:rPr lang="en-US" sz="2000" dirty="0" smtClean="0"/>
                  <a:t> &amp; </a:t>
                </a:r>
                <a:r>
                  <a:rPr lang="en-US" sz="2000" dirty="0" smtClean="0">
                    <a:solidFill>
                      <a:schemeClr val="bg1">
                        <a:lumMod val="75000"/>
                      </a:schemeClr>
                    </a:solidFill>
                  </a:rPr>
                  <a:t>catalyst</a:t>
                </a:r>
                <a:r>
                  <a:rPr lang="en-US" sz="2000" dirty="0" smtClean="0"/>
                  <a:t> flow down the length of the reactor together as a plug</a:t>
                </a:r>
              </a:p>
              <a:p>
                <a:pPr marL="117475" indent="-117475">
                  <a:buFont typeface="Arial" pitchFamily="34" charset="0"/>
                  <a:buChar char="•"/>
                </a:pPr>
                <a:r>
                  <a:rPr lang="en-US" sz="2000" dirty="0" smtClean="0">
                    <a:solidFill>
                      <a:srgbClr val="0000FF"/>
                    </a:solidFill>
                  </a:rPr>
                  <a:t>Product </a:t>
                </a:r>
                <a:r>
                  <a:rPr lang="en-US" sz="2000" dirty="0" smtClean="0"/>
                  <a:t>and spent catalyst (black) flow out of reactor outlet</a:t>
                </a:r>
              </a:p>
              <a:p>
                <a:pPr marL="117475" indent="-117475">
                  <a:buFont typeface="Arial" pitchFamily="34" charset="0"/>
                  <a:buChar char="•"/>
                </a:pPr>
                <a:r>
                  <a:rPr lang="en-US" sz="2000" dirty="0" smtClean="0"/>
                  <a:t>Spent catalyst is regenerated by passing it through a separate regeneration unit, and newly regenerated </a:t>
                </a:r>
                <a:r>
                  <a:rPr lang="en-US" sz="2000" dirty="0" smtClean="0">
                    <a:solidFill>
                      <a:schemeClr val="bg1"/>
                    </a:solidFill>
                  </a:rPr>
                  <a:t>catalyst  </a:t>
                </a:r>
                <a:r>
                  <a:rPr lang="en-US" sz="2000" dirty="0" smtClean="0"/>
                  <a:t>is fed back into the top of the reactor</a:t>
                </a:r>
              </a:p>
            </p:txBody>
          </p:sp>
        </p:grp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Moving-Bed Reactor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1" y="914400"/>
            <a:ext cx="85343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9863" indent="-169863">
              <a:buFont typeface="Arial" pitchFamily="34" charset="0"/>
              <a:buChar char="•"/>
            </a:pPr>
            <a:r>
              <a:rPr lang="en-US" sz="2000" dirty="0" smtClean="0"/>
              <a:t>When catalyst decay occurs at a significant rate, they require frequent regeneration or replacement of the catalyst</a:t>
            </a:r>
          </a:p>
          <a:p>
            <a:pPr marL="169863" indent="-169863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7030A0"/>
                </a:solidFill>
              </a:rPr>
              <a:t>Moving-bed reactor enables continuous regeneration of spent catalyst</a:t>
            </a:r>
          </a:p>
          <a:p>
            <a:pPr marL="169863" indent="-169863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7030A0"/>
                </a:solidFill>
              </a:rPr>
              <a:t>Operates in the steady state, like a PBR</a:t>
            </a:r>
          </a:p>
        </p:txBody>
      </p:sp>
      <p:pic>
        <p:nvPicPr>
          <p:cNvPr id="7" name="mvbd.avi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57200" y="2590800"/>
            <a:ext cx="3129282" cy="3017520"/>
          </a:xfrm>
          <a:prstGeom prst="rect">
            <a:avLst/>
          </a:prstGeom>
        </p:spPr>
      </p:pic>
      <p:grpSp>
        <p:nvGrpSpPr>
          <p:cNvPr id="46" name="Group 45"/>
          <p:cNvGrpSpPr/>
          <p:nvPr/>
        </p:nvGrpSpPr>
        <p:grpSpPr>
          <a:xfrm>
            <a:off x="283534" y="3962400"/>
            <a:ext cx="3576793" cy="378162"/>
            <a:chOff x="283534" y="3962400"/>
            <a:chExt cx="3576793" cy="378162"/>
          </a:xfrm>
        </p:grpSpPr>
        <p:cxnSp>
          <p:nvCxnSpPr>
            <p:cNvPr id="14" name="Elbow Connector 13"/>
            <p:cNvCxnSpPr/>
            <p:nvPr/>
          </p:nvCxnSpPr>
          <p:spPr>
            <a:xfrm rot="16200000" flipV="1">
              <a:off x="1888166" y="2368401"/>
              <a:ext cx="378162" cy="3566160"/>
            </a:xfrm>
            <a:prstGeom prst="bentConnector3">
              <a:avLst>
                <a:gd name="adj1" fmla="val -411109"/>
              </a:avLst>
            </a:prstGeom>
            <a:ln w="28575">
              <a:solidFill>
                <a:srgbClr val="7030A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>
              <a:off x="283534" y="3962400"/>
              <a:ext cx="182880" cy="1588"/>
            </a:xfrm>
            <a:prstGeom prst="straightConnector1">
              <a:avLst/>
            </a:prstGeom>
            <a:ln w="28575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50213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0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move.avi">
            <a:hlinkClick r:id="" action="ppaction://media"/>
          </p:cNvPr>
          <p:cNvPicPr>
            <a:picLocks noRot="1" noChangeAspect="1"/>
          </p:cNvPicPr>
          <p:nvPr>
            <a:videoFile r:link="rId2"/>
          </p:nvPr>
        </p:nvPicPr>
        <p:blipFill>
          <a:blip r:embed="rId4"/>
          <a:stretch>
            <a:fillRect/>
          </a:stretch>
        </p:blipFill>
        <p:spPr>
          <a:xfrm>
            <a:off x="1092301" y="1621466"/>
            <a:ext cx="1781175" cy="30861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Moving-Bed Reactor Design</a:t>
            </a: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2276865" y="1045534"/>
            <a:ext cx="1380735" cy="535531"/>
            <a:chOff x="1641764" y="1219200"/>
            <a:chExt cx="1380735" cy="535531"/>
          </a:xfrm>
        </p:grpSpPr>
        <p:sp>
          <p:nvSpPr>
            <p:cNvPr id="4" name="TextBox 3"/>
            <p:cNvSpPr txBox="1"/>
            <p:nvPr/>
          </p:nvSpPr>
          <p:spPr>
            <a:xfrm>
              <a:off x="1752600" y="1219200"/>
              <a:ext cx="1269899" cy="5355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80000"/>
                </a:lnSpc>
              </a:pPr>
              <a:r>
                <a:rPr lang="en-US" dirty="0" smtClean="0"/>
                <a:t>Reactants</a:t>
              </a:r>
            </a:p>
            <a:p>
              <a:pPr>
                <a:lnSpc>
                  <a:spcPct val="80000"/>
                </a:lnSpc>
              </a:pPr>
              <a:r>
                <a:rPr lang="en-US" dirty="0" smtClean="0">
                  <a:latin typeface="Symbol" pitchFamily="18" charset="2"/>
                </a:rPr>
                <a:t>u</a:t>
              </a:r>
              <a:r>
                <a:rPr lang="en-US" baseline="-25000" dirty="0" smtClean="0"/>
                <a:t>0</a:t>
              </a:r>
              <a:r>
                <a:rPr lang="en-US" dirty="0" smtClean="0"/>
                <a:t> (dm</a:t>
              </a:r>
              <a:r>
                <a:rPr lang="en-US" baseline="30000" dirty="0" smtClean="0"/>
                <a:t>3</a:t>
              </a:r>
              <a:r>
                <a:rPr lang="en-US" dirty="0" smtClean="0"/>
                <a:t>/s)</a:t>
              </a:r>
              <a:endParaRPr lang="en-US" dirty="0" smtClean="0">
                <a:latin typeface="Symbol" pitchFamily="18" charset="2"/>
              </a:endParaRPr>
            </a:p>
          </p:txBody>
        </p:sp>
        <p:cxnSp>
          <p:nvCxnSpPr>
            <p:cNvPr id="6" name="Shape 5"/>
            <p:cNvCxnSpPr/>
            <p:nvPr/>
          </p:nvCxnSpPr>
          <p:spPr>
            <a:xfrm rot="10800000" flipV="1">
              <a:off x="1641764" y="1419254"/>
              <a:ext cx="152400" cy="333345"/>
            </a:xfrm>
            <a:prstGeom prst="bentConnector2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567068" y="762000"/>
            <a:ext cx="1066801" cy="923330"/>
            <a:chOff x="0" y="914400"/>
            <a:chExt cx="1066801" cy="923330"/>
          </a:xfrm>
        </p:grpSpPr>
        <p:cxnSp>
          <p:nvCxnSpPr>
            <p:cNvPr id="7" name="Shape 6"/>
            <p:cNvCxnSpPr/>
            <p:nvPr/>
          </p:nvCxnSpPr>
          <p:spPr>
            <a:xfrm rot="10800000" flipH="1" flipV="1">
              <a:off x="914401" y="1419254"/>
              <a:ext cx="152400" cy="333345"/>
            </a:xfrm>
            <a:prstGeom prst="bentConnector2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0" y="914400"/>
              <a:ext cx="106680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fresh catalyst </a:t>
              </a:r>
              <a:r>
                <a:rPr lang="en-US" dirty="0" smtClean="0">
                  <a:solidFill>
                    <a:srgbClr val="0000FF"/>
                  </a:solidFill>
                </a:rPr>
                <a:t>U</a:t>
              </a:r>
              <a:r>
                <a:rPr lang="en-US" baseline="-25000" dirty="0" smtClean="0">
                  <a:solidFill>
                    <a:srgbClr val="0000FF"/>
                  </a:solidFill>
                </a:rPr>
                <a:t>S</a:t>
              </a:r>
              <a:r>
                <a:rPr lang="en-US" dirty="0" smtClean="0">
                  <a:solidFill>
                    <a:srgbClr val="0000FF"/>
                  </a:solidFill>
                </a:rPr>
                <a:t> (g/s)</a:t>
              </a:r>
            </a:p>
          </p:txBody>
        </p:sp>
      </p:grpSp>
      <p:cxnSp>
        <p:nvCxnSpPr>
          <p:cNvPr id="12" name="Straight Connector 11"/>
          <p:cNvCxnSpPr/>
          <p:nvPr/>
        </p:nvCxnSpPr>
        <p:spPr>
          <a:xfrm>
            <a:off x="824346" y="3129244"/>
            <a:ext cx="2194560" cy="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824346" y="3391611"/>
            <a:ext cx="2194560" cy="0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73438" y="290064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3649" y="3201436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Z + </a:t>
            </a:r>
            <a:r>
              <a:rPr lang="en-US" dirty="0" smtClean="0">
                <a:latin typeface="Symbol" pitchFamily="18" charset="2"/>
              </a:rPr>
              <a:t>D</a:t>
            </a:r>
            <a:r>
              <a:rPr lang="en-US" dirty="0" smtClean="0"/>
              <a:t>Z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947736" y="2900644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947736" y="3213468"/>
            <a:ext cx="1024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 + </a:t>
            </a:r>
            <a:r>
              <a:rPr lang="en-US" dirty="0" smtClean="0">
                <a:latin typeface="Symbol" pitchFamily="18" charset="2"/>
              </a:rPr>
              <a:t>D</a:t>
            </a:r>
            <a:r>
              <a:rPr lang="en-US" dirty="0" smtClean="0"/>
              <a:t>W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rot="5400000">
            <a:off x="1824103" y="4938754"/>
            <a:ext cx="274320" cy="1689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81000" y="4965402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Products &amp; coked catalyst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321387" y="838200"/>
            <a:ext cx="42130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Catalyst flow U</a:t>
            </a:r>
            <a:r>
              <a:rPr lang="en-US" sz="2000" baseline="-25000" dirty="0" smtClean="0"/>
              <a:t>S</a:t>
            </a:r>
            <a:r>
              <a:rPr lang="en-US" sz="2000" dirty="0" smtClean="0"/>
              <a:t> &lt;&lt; reactant flow </a:t>
            </a:r>
            <a:r>
              <a:rPr lang="en-US" sz="2000" dirty="0" smtClean="0">
                <a:latin typeface="Symbol" pitchFamily="18" charset="2"/>
              </a:rPr>
              <a:t>u</a:t>
            </a:r>
            <a:r>
              <a:rPr lang="en-US" sz="2000" baseline="-25000" dirty="0" smtClean="0"/>
              <a:t>0</a:t>
            </a:r>
            <a:endParaRPr lang="en-US" sz="2000" dirty="0" smtClean="0"/>
          </a:p>
        </p:txBody>
      </p:sp>
      <p:sp>
        <p:nvSpPr>
          <p:cNvPr id="23" name="TextBox 22"/>
          <p:cNvSpPr txBox="1"/>
          <p:nvPr/>
        </p:nvSpPr>
        <p:spPr>
          <a:xfrm>
            <a:off x="4411432" y="1185747"/>
            <a:ext cx="2843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As far as the reactants are concerned, reactor acts like a PBR:</a:t>
            </a: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/>
          </p:nvPr>
        </p:nvGraphicFramePr>
        <p:xfrm>
          <a:off x="7254673" y="1344033"/>
          <a:ext cx="17272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30" name="Equation" r:id="rId5" imgW="1726920" imgH="622080" progId="Equation.DSMT4">
                  <p:embed/>
                </p:oleObj>
              </mc:Choice>
              <mc:Fallback>
                <p:oleObj name="Equation" r:id="rId5" imgW="172692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54673" y="1344033"/>
                        <a:ext cx="17272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/>
          </p:nvPr>
        </p:nvGraphicFramePr>
        <p:xfrm>
          <a:off x="4127500" y="2057400"/>
          <a:ext cx="48006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31" name="Equation" r:id="rId7" imgW="4800600" imgH="609480" progId="Equation.DSMT4">
                  <p:embed/>
                </p:oleObj>
              </mc:Choice>
              <mc:Fallback>
                <p:oleObj name="Equation" r:id="rId7" imgW="480060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7500" y="2057400"/>
                        <a:ext cx="48006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3499420" y="2683040"/>
            <a:ext cx="59298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Decay rate must be in terms </a:t>
            </a:r>
            <a:r>
              <a:rPr lang="en-US" dirty="0">
                <a:solidFill>
                  <a:srgbClr val="0000FF"/>
                </a:solidFill>
              </a:rPr>
              <a:t>of W (</a:t>
            </a:r>
            <a:r>
              <a:rPr lang="en-US" dirty="0" smtClean="0">
                <a:solidFill>
                  <a:srgbClr val="0000FF"/>
                </a:solidFill>
              </a:rPr>
              <a:t>da/</a:t>
            </a:r>
            <a:r>
              <a:rPr lang="en-US" dirty="0" err="1" smtClean="0">
                <a:solidFill>
                  <a:srgbClr val="0000FF"/>
                </a:solidFill>
              </a:rPr>
              <a:t>dW</a:t>
            </a:r>
            <a:r>
              <a:rPr lang="en-US" dirty="0" smtClean="0">
                <a:solidFill>
                  <a:srgbClr val="0000FF"/>
                </a:solidFill>
              </a:rPr>
              <a:t>) not t (da/</a:t>
            </a:r>
            <a:r>
              <a:rPr lang="en-US" dirty="0" err="1" smtClean="0">
                <a:solidFill>
                  <a:srgbClr val="0000FF"/>
                </a:solidFill>
              </a:rPr>
              <a:t>dt</a:t>
            </a:r>
            <a:r>
              <a:rPr lang="en-US" dirty="0" smtClean="0">
                <a:solidFill>
                  <a:srgbClr val="0000FF"/>
                </a:solidFill>
              </a:rPr>
              <a:t>)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   U</a:t>
            </a:r>
            <a:r>
              <a:rPr lang="en-US" baseline="-25000" dirty="0" smtClean="0">
                <a:solidFill>
                  <a:srgbClr val="0000FF"/>
                </a:solidFill>
              </a:rPr>
              <a:t>S</a:t>
            </a:r>
            <a:r>
              <a:rPr lang="en-US" dirty="0" smtClean="0">
                <a:solidFill>
                  <a:srgbClr val="0000FF"/>
                </a:solidFill>
              </a:rPr>
              <a:t> relates W to t</a:t>
            </a:r>
            <a:r>
              <a:rPr lang="en-US" dirty="0">
                <a:solidFill>
                  <a:srgbClr val="0000FF"/>
                </a:solidFill>
              </a:rPr>
              <a:t>→ use U</a:t>
            </a:r>
            <a:r>
              <a:rPr lang="en-US" baseline="-25000" dirty="0">
                <a:solidFill>
                  <a:srgbClr val="0000FF"/>
                </a:solidFill>
              </a:rPr>
              <a:t>S </a:t>
            </a:r>
            <a:r>
              <a:rPr lang="en-US" dirty="0" smtClean="0">
                <a:solidFill>
                  <a:srgbClr val="0000FF"/>
                </a:solidFill>
              </a:rPr>
              <a:t> to convert da/</a:t>
            </a:r>
            <a:r>
              <a:rPr lang="en-US" dirty="0" err="1" smtClean="0">
                <a:solidFill>
                  <a:srgbClr val="0000FF"/>
                </a:solidFill>
              </a:rPr>
              <a:t>dt</a:t>
            </a:r>
            <a:r>
              <a:rPr lang="en-US" dirty="0" smtClean="0">
                <a:solidFill>
                  <a:srgbClr val="0000FF"/>
                </a:solidFill>
              </a:rPr>
              <a:t> to da/</a:t>
            </a:r>
            <a:r>
              <a:rPr lang="en-US" dirty="0" err="1" smtClean="0">
                <a:solidFill>
                  <a:srgbClr val="0000FF"/>
                </a:solidFill>
              </a:rPr>
              <a:t>dW</a:t>
            </a:r>
            <a:endParaRPr lang="en-US" dirty="0" smtClean="0">
              <a:solidFill>
                <a:srgbClr val="0000FF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039653" y="3481136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Relate t to U</a:t>
            </a:r>
            <a:r>
              <a:rPr lang="en-US" baseline="-25000" dirty="0" smtClean="0">
                <a:solidFill>
                  <a:srgbClr val="0000FF"/>
                </a:solidFill>
              </a:rPr>
              <a:t>S</a:t>
            </a:r>
            <a:r>
              <a:rPr lang="en-US" dirty="0" smtClean="0">
                <a:solidFill>
                  <a:srgbClr val="0000FF"/>
                </a:solidFill>
              </a:rPr>
              <a:t>:</a:t>
            </a: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/>
          </p:nvPr>
        </p:nvGraphicFramePr>
        <p:xfrm>
          <a:off x="5597234" y="3360806"/>
          <a:ext cx="7366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32" name="Equation" r:id="rId9" imgW="736560" imgH="685800" progId="Equation.DSMT4">
                  <p:embed/>
                </p:oleObj>
              </mc:Choice>
              <mc:Fallback>
                <p:oleObj name="Equation" r:id="rId9" imgW="73656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7234" y="3360806"/>
                        <a:ext cx="7366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3" name="Object 5"/>
          <p:cNvGraphicFramePr>
            <a:graphicFrameLocks noChangeAspect="1"/>
          </p:cNvGraphicFramePr>
          <p:nvPr>
            <p:extLst/>
          </p:nvPr>
        </p:nvGraphicFramePr>
        <p:xfrm>
          <a:off x="6452268" y="3360327"/>
          <a:ext cx="12700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33" name="Equation" r:id="rId11" imgW="1269720" imgH="685800" progId="Equation.DSMT4">
                  <p:embed/>
                </p:oleObj>
              </mc:Choice>
              <mc:Fallback>
                <p:oleObj name="Equation" r:id="rId11" imgW="126972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2268" y="3360327"/>
                        <a:ext cx="12700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2895600" y="4006492"/>
            <a:ext cx="4220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Multiply </a:t>
            </a:r>
            <a:r>
              <a:rPr lang="en-US" dirty="0" err="1" smtClean="0">
                <a:solidFill>
                  <a:srgbClr val="006600"/>
                </a:solidFill>
              </a:rPr>
              <a:t>dt</a:t>
            </a:r>
            <a:r>
              <a:rPr lang="en-US" dirty="0" smtClean="0">
                <a:solidFill>
                  <a:srgbClr val="006600"/>
                </a:solidFill>
              </a:rPr>
              <a:t>/</a:t>
            </a:r>
            <a:r>
              <a:rPr lang="en-US" dirty="0" err="1" smtClean="0">
                <a:solidFill>
                  <a:srgbClr val="006600"/>
                </a:solidFill>
              </a:rPr>
              <a:t>dW</a:t>
            </a:r>
            <a:r>
              <a:rPr lang="en-US" dirty="0" smtClean="0">
                <a:solidFill>
                  <a:srgbClr val="0000FF"/>
                </a:solidFill>
              </a:rPr>
              <a:t> by </a:t>
            </a:r>
            <a:r>
              <a:rPr lang="en-US" dirty="0" smtClean="0">
                <a:solidFill>
                  <a:srgbClr val="9933FF"/>
                </a:solidFill>
              </a:rPr>
              <a:t>-</a:t>
            </a:r>
            <a:r>
              <a:rPr lang="en-US" dirty="0" err="1" smtClean="0">
                <a:solidFill>
                  <a:srgbClr val="9933FF"/>
                </a:solidFill>
              </a:rPr>
              <a:t>da</a:t>
            </a:r>
            <a:r>
              <a:rPr lang="en-US" dirty="0" smtClean="0">
                <a:solidFill>
                  <a:srgbClr val="9933FF"/>
                </a:solidFill>
              </a:rPr>
              <a:t>/</a:t>
            </a:r>
            <a:r>
              <a:rPr lang="en-US" dirty="0" err="1" smtClean="0">
                <a:solidFill>
                  <a:srgbClr val="9933FF"/>
                </a:solidFill>
              </a:rPr>
              <a:t>dt</a:t>
            </a:r>
            <a:r>
              <a:rPr lang="en-US" dirty="0" smtClean="0">
                <a:solidFill>
                  <a:srgbClr val="9933FF"/>
                </a:solidFill>
              </a:rPr>
              <a:t>  </a:t>
            </a:r>
            <a:r>
              <a:rPr lang="en-US" dirty="0" smtClean="0">
                <a:solidFill>
                  <a:srgbClr val="0000FF"/>
                </a:solidFill>
              </a:rPr>
              <a:t>to get –</a:t>
            </a:r>
            <a:r>
              <a:rPr lang="en-US" dirty="0" err="1" smtClean="0">
                <a:solidFill>
                  <a:srgbClr val="0000FF"/>
                </a:solidFill>
              </a:rPr>
              <a:t>da</a:t>
            </a:r>
            <a:r>
              <a:rPr lang="en-US" dirty="0" smtClean="0">
                <a:solidFill>
                  <a:srgbClr val="0000FF"/>
                </a:solidFill>
              </a:rPr>
              <a:t>/</a:t>
            </a:r>
            <a:r>
              <a:rPr lang="en-US" dirty="0" err="1" smtClean="0">
                <a:solidFill>
                  <a:srgbClr val="0000FF"/>
                </a:solidFill>
              </a:rPr>
              <a:t>dW</a:t>
            </a:r>
            <a:r>
              <a:rPr lang="en-US" dirty="0" smtClean="0">
                <a:solidFill>
                  <a:srgbClr val="0000FF"/>
                </a:solidFill>
              </a:rPr>
              <a:t>:</a:t>
            </a:r>
          </a:p>
        </p:txBody>
      </p:sp>
      <p:graphicFrame>
        <p:nvGraphicFramePr>
          <p:cNvPr id="43014" name="Object 6"/>
          <p:cNvGraphicFramePr>
            <a:graphicFrameLocks noChangeAspect="1"/>
          </p:cNvGraphicFramePr>
          <p:nvPr>
            <p:extLst/>
          </p:nvPr>
        </p:nvGraphicFramePr>
        <p:xfrm>
          <a:off x="7709568" y="3352800"/>
          <a:ext cx="14224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34" name="Equation" r:id="rId13" imgW="1422360" imgH="685800" progId="Equation.DSMT4">
                  <p:embed/>
                </p:oleObj>
              </mc:Choice>
              <mc:Fallback>
                <p:oleObj name="Equation" r:id="rId13" imgW="142236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09568" y="3352800"/>
                        <a:ext cx="14224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5" name="Object 7"/>
          <p:cNvGraphicFramePr>
            <a:graphicFrameLocks noChangeAspect="1"/>
          </p:cNvGraphicFramePr>
          <p:nvPr>
            <p:extLst/>
          </p:nvPr>
        </p:nvGraphicFramePr>
        <p:xfrm>
          <a:off x="4159250" y="4343234"/>
          <a:ext cx="26416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35" name="Equation" r:id="rId15" imgW="2641320" imgH="761760" progId="Equation.DSMT4">
                  <p:embed/>
                </p:oleObj>
              </mc:Choice>
              <mc:Fallback>
                <p:oleObj name="Equation" r:id="rId15" imgW="264132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9250" y="4343234"/>
                        <a:ext cx="26416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6" name="Object 8"/>
          <p:cNvGraphicFramePr>
            <a:graphicFrameLocks noChangeAspect="1"/>
          </p:cNvGraphicFramePr>
          <p:nvPr>
            <p:extLst/>
          </p:nvPr>
        </p:nvGraphicFramePr>
        <p:xfrm>
          <a:off x="7061200" y="4338810"/>
          <a:ext cx="17018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36" name="Equation" r:id="rId17" imgW="1701720" imgH="698400" progId="Equation.DSMT4">
                  <p:embed/>
                </p:oleObj>
              </mc:Choice>
              <mc:Fallback>
                <p:oleObj name="Equation" r:id="rId17" imgW="170172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1200" y="4338810"/>
                        <a:ext cx="17018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0" y="5438946"/>
            <a:ext cx="66388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If the rate of consumption of A for catalyst used for time t:</a:t>
            </a:r>
          </a:p>
        </p:txBody>
      </p:sp>
      <p:graphicFrame>
        <p:nvGraphicFramePr>
          <p:cNvPr id="43018" name="Object 10"/>
          <p:cNvGraphicFramePr>
            <a:graphicFrameLocks noChangeAspect="1"/>
          </p:cNvGraphicFramePr>
          <p:nvPr>
            <p:extLst/>
          </p:nvPr>
        </p:nvGraphicFramePr>
        <p:xfrm>
          <a:off x="6451600" y="5464142"/>
          <a:ext cx="2717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37" name="Equation" r:id="rId19" imgW="2717640" imgH="457200" progId="Equation.DSMT4">
                  <p:embed/>
                </p:oleObj>
              </mc:Choice>
              <mc:Fallback>
                <p:oleObj name="Equation" r:id="rId19" imgW="271764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1600" y="5464142"/>
                        <a:ext cx="27178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>
            <p:extLst/>
          </p:nvPr>
        </p:nvGraphicFramePr>
        <p:xfrm>
          <a:off x="400050" y="5904832"/>
          <a:ext cx="13589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38" name="Equation" r:id="rId21" imgW="1358640" imgH="698400" progId="Equation.DSMT4">
                  <p:embed/>
                </p:oleObj>
              </mc:Choice>
              <mc:Fallback>
                <p:oleObj name="Equation" r:id="rId21" imgW="135864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" y="5904832"/>
                        <a:ext cx="13589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22" name="Object 14"/>
          <p:cNvGraphicFramePr>
            <a:graphicFrameLocks noChangeAspect="1"/>
          </p:cNvGraphicFramePr>
          <p:nvPr>
            <p:extLst/>
          </p:nvPr>
        </p:nvGraphicFramePr>
        <p:xfrm>
          <a:off x="2146300" y="5844507"/>
          <a:ext cx="28702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39" name="Equation" r:id="rId23" imgW="2869920" imgH="761760" progId="Equation.DSMT4">
                  <p:embed/>
                </p:oleObj>
              </mc:Choice>
              <mc:Fallback>
                <p:oleObj name="Equation" r:id="rId23" imgW="286992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6300" y="5844507"/>
                        <a:ext cx="28702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23" name="Object 15"/>
          <p:cNvGraphicFramePr>
            <a:graphicFrameLocks noChangeAspect="1"/>
          </p:cNvGraphicFramePr>
          <p:nvPr>
            <p:extLst/>
          </p:nvPr>
        </p:nvGraphicFramePr>
        <p:xfrm>
          <a:off x="5397500" y="5847682"/>
          <a:ext cx="335280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40" name="Equation" r:id="rId25" imgW="3352680" imgH="799920" progId="Equation.DSMT4">
                  <p:embed/>
                </p:oleObj>
              </mc:Choice>
              <mc:Fallback>
                <p:oleObj name="Equation" r:id="rId25" imgW="3352680" imgH="799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0" y="5847682"/>
                        <a:ext cx="3352800" cy="80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5" name="Group 46"/>
          <p:cNvGrpSpPr/>
          <p:nvPr/>
        </p:nvGrpSpPr>
        <p:grpSpPr>
          <a:xfrm>
            <a:off x="2935594" y="1600200"/>
            <a:ext cx="4410086" cy="1191127"/>
            <a:chOff x="2559124" y="5576098"/>
            <a:chExt cx="4410086" cy="1191127"/>
          </a:xfrm>
        </p:grpSpPr>
        <p:sp>
          <p:nvSpPr>
            <p:cNvPr id="36" name="TextBox 35"/>
            <p:cNvSpPr txBox="1"/>
            <p:nvPr/>
          </p:nvSpPr>
          <p:spPr>
            <a:xfrm>
              <a:off x="2559124" y="5576098"/>
              <a:ext cx="118756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rgbClr val="7030A0"/>
                  </a:solidFill>
                </a:rPr>
                <a:t>Catalyst activity </a:t>
              </a:r>
              <a:r>
                <a:rPr lang="en-US" sz="1600" dirty="0" err="1" smtClean="0">
                  <a:solidFill>
                    <a:srgbClr val="7030A0"/>
                  </a:solidFill>
                </a:rPr>
                <a:t>vs</a:t>
              </a:r>
              <a:r>
                <a:rPr lang="en-US" sz="1600" dirty="0" smtClean="0">
                  <a:solidFill>
                    <a:srgbClr val="7030A0"/>
                  </a:solidFill>
                </a:rPr>
                <a:t> position in PBR</a:t>
              </a:r>
            </a:p>
          </p:txBody>
        </p:sp>
        <p:cxnSp>
          <p:nvCxnSpPr>
            <p:cNvPr id="38" name="Shape 31"/>
            <p:cNvCxnSpPr/>
            <p:nvPr/>
          </p:nvCxnSpPr>
          <p:spPr>
            <a:xfrm rot="16200000" flipH="1">
              <a:off x="4957530" y="4755545"/>
              <a:ext cx="182880" cy="3840480"/>
            </a:xfrm>
            <a:prstGeom prst="bentConnector3">
              <a:avLst>
                <a:gd name="adj1" fmla="val 4020"/>
              </a:avLst>
            </a:prstGeom>
            <a:ln w="28575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1" name="Straight Connector 40"/>
          <p:cNvCxnSpPr/>
          <p:nvPr/>
        </p:nvCxnSpPr>
        <p:spPr>
          <a:xfrm>
            <a:off x="4876800" y="4433721"/>
            <a:ext cx="274320" cy="2327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4275667" y="4770473"/>
            <a:ext cx="274320" cy="2327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873988" y="5109044"/>
            <a:ext cx="2300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Integrate to get </a:t>
            </a:r>
            <a:r>
              <a:rPr lang="en-US" dirty="0" smtClean="0">
                <a:solidFill>
                  <a:srgbClr val="00B050"/>
                </a:solidFill>
              </a:rPr>
              <a:t>a(W)</a:t>
            </a:r>
          </a:p>
        </p:txBody>
      </p:sp>
      <p:sp>
        <p:nvSpPr>
          <p:cNvPr id="18" name="Left Brace 17"/>
          <p:cNvSpPr/>
          <p:nvPr/>
        </p:nvSpPr>
        <p:spPr>
          <a:xfrm rot="16200000">
            <a:off x="8052689" y="4331165"/>
            <a:ext cx="131168" cy="1453746"/>
          </a:xfrm>
          <a:prstGeom prst="leftBrac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228600" y="1581065"/>
            <a:ext cx="431503" cy="394185"/>
          </a:xfrm>
          <a:prstGeom prst="straightConnector1">
            <a:avLst/>
          </a:prstGeom>
          <a:ln w="1905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9" name="Object 28"/>
          <p:cNvGraphicFramePr>
            <a:graphicFrameLocks noChangeAspect="1"/>
          </p:cNvGraphicFramePr>
          <p:nvPr>
            <p:extLst/>
          </p:nvPr>
        </p:nvGraphicFramePr>
        <p:xfrm>
          <a:off x="109868" y="1837694"/>
          <a:ext cx="914400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41" name="Equation" r:id="rId27" imgW="914400" imgH="634680" progId="Equation.DSMT4">
                  <p:embed/>
                </p:oleObj>
              </mc:Choice>
              <mc:Fallback>
                <p:oleObj name="Equation" r:id="rId27" imgW="91440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8"/>
                      <a:stretch>
                        <a:fillRect/>
                      </a:stretch>
                    </p:blipFill>
                    <p:spPr>
                      <a:xfrm>
                        <a:off x="109868" y="1837694"/>
                        <a:ext cx="914400" cy="635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10683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00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12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36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10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00"/>
                            </p:stCondLst>
                            <p:childTnLst>
                              <p:par>
                                <p:cTn id="7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5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8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9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6" dur="1000"/>
                                        <p:tgtEl>
                                          <p:spTgt spid="43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1000"/>
                                        <p:tgtEl>
                                          <p:spTgt spid="43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122" repeatCount="indefinite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7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6" grpId="0"/>
      <p:bldP spid="27" grpId="0"/>
      <p:bldP spid="30" grpId="0"/>
      <p:bldP spid="34" grpId="0"/>
      <p:bldP spid="11" grpId="0"/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" y="0"/>
            <a:ext cx="899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</a:t>
            </a:r>
            <a:r>
              <a:rPr lang="en-US" sz="2000" dirty="0" smtClean="0">
                <a:latin typeface="Arial"/>
                <a:cs typeface="Arial"/>
              </a:rPr>
              <a:t>→B   Given constant T, pure A in feed, and 1</a:t>
            </a:r>
            <a:r>
              <a:rPr lang="en-US" sz="2000" baseline="30000" dirty="0" smtClean="0">
                <a:latin typeface="Arial"/>
                <a:cs typeface="Arial"/>
              </a:rPr>
              <a:t>st</a:t>
            </a:r>
            <a:r>
              <a:rPr lang="en-US" sz="2000" dirty="0" smtClean="0">
                <a:latin typeface="Arial"/>
                <a:cs typeface="Arial"/>
              </a:rPr>
              <a:t> order kinetics for reaction &amp; catalyst deactivation, find X</a:t>
            </a:r>
            <a:r>
              <a:rPr lang="en-US" sz="2000" baseline="-25000" dirty="0" smtClean="0">
                <a:latin typeface="Arial"/>
                <a:cs typeface="Arial"/>
              </a:rPr>
              <a:t>A</a:t>
            </a:r>
            <a:r>
              <a:rPr lang="en-US" sz="2000" dirty="0" smtClean="0">
                <a:latin typeface="Arial"/>
                <a:cs typeface="Arial"/>
              </a:rPr>
              <a:t>(t) in a fluidized batch reactor of constant volume</a:t>
            </a:r>
            <a:endParaRPr lang="en-US" sz="2000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981075" y="652463"/>
            <a:ext cx="7194550" cy="603250"/>
            <a:chOff x="228600" y="652463"/>
            <a:chExt cx="7194550" cy="603250"/>
          </a:xfrm>
        </p:grpSpPr>
        <p:graphicFrame>
          <p:nvGraphicFramePr>
            <p:cNvPr id="44034" name="Object 2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1529393344"/>
                </p:ext>
              </p:extLst>
            </p:nvPr>
          </p:nvGraphicFramePr>
          <p:xfrm>
            <a:off x="5778500" y="652463"/>
            <a:ext cx="1644650" cy="6032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105" name="Equation" r:id="rId3" imgW="1638000" imgH="609480" progId="Equation.DSMT4">
                    <p:embed/>
                  </p:oleObj>
                </mc:Choice>
                <mc:Fallback>
                  <p:oleObj name="Equation" r:id="rId3" imgW="1638000" imgH="609480" progId="Equation.DSMT4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78500" y="652463"/>
                          <a:ext cx="1644650" cy="6032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FF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TextBox 4"/>
            <p:cNvSpPr txBox="1"/>
            <p:nvPr/>
          </p:nvSpPr>
          <p:spPr>
            <a:xfrm>
              <a:off x="3276600" y="706245"/>
              <a:ext cx="252024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Rate of deactivation: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28600" y="728547"/>
              <a:ext cx="150714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Rate of </a:t>
              </a:r>
              <a:r>
                <a:rPr lang="en-US" sz="2000" dirty="0" err="1" smtClean="0"/>
                <a:t>rxn</a:t>
              </a:r>
              <a:r>
                <a:rPr lang="en-US" sz="2000" dirty="0" smtClean="0"/>
                <a:t>:</a:t>
              </a:r>
            </a:p>
          </p:txBody>
        </p:sp>
        <p:graphicFrame>
          <p:nvGraphicFramePr>
            <p:cNvPr id="44035" name="Object 3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468804707"/>
                </p:ext>
              </p:extLst>
            </p:nvPr>
          </p:nvGraphicFramePr>
          <p:xfrm>
            <a:off x="1657350" y="771525"/>
            <a:ext cx="1325563" cy="3270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106" name="Equation" r:id="rId5" imgW="1320480" imgH="330120" progId="Equation.DSMT4">
                    <p:embed/>
                  </p:oleObj>
                </mc:Choice>
                <mc:Fallback>
                  <p:oleObj name="Equation" r:id="rId5" imgW="1320480" imgH="330120" progId="Equation.DSMT4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57350" y="771525"/>
                          <a:ext cx="1325563" cy="3270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FF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9" name="TextBox 8"/>
          <p:cNvSpPr txBox="1"/>
          <p:nvPr/>
        </p:nvSpPr>
        <p:spPr>
          <a:xfrm>
            <a:off x="152400" y="1241502"/>
            <a:ext cx="8991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S</a:t>
            </a:r>
            <a:r>
              <a:rPr lang="en-US" sz="2000" dirty="0" smtClean="0">
                <a:solidFill>
                  <a:srgbClr val="0000FF"/>
                </a:solidFill>
              </a:rPr>
              <a:t>olve the batch reactor design </a:t>
            </a:r>
            <a:r>
              <a:rPr lang="en-US" sz="2000" dirty="0" err="1" smtClean="0">
                <a:solidFill>
                  <a:srgbClr val="0000FF"/>
                </a:solidFill>
              </a:rPr>
              <a:t>eq</a:t>
            </a:r>
            <a:r>
              <a:rPr lang="en-US" sz="2000" dirty="0" smtClean="0">
                <a:solidFill>
                  <a:srgbClr val="0000FF"/>
                </a:solidFill>
              </a:rPr>
              <a:t> for X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. The batch reactor design </a:t>
            </a:r>
            <a:r>
              <a:rPr lang="en-US" sz="2000" dirty="0" err="1" smtClean="0">
                <a:solidFill>
                  <a:srgbClr val="0000FF"/>
                </a:solidFill>
              </a:rPr>
              <a:t>eq</a:t>
            </a:r>
            <a:r>
              <a:rPr lang="en-US" sz="2000" dirty="0" smtClean="0">
                <a:solidFill>
                  <a:srgbClr val="0000FF"/>
                </a:solidFill>
              </a:rPr>
              <a:t> must be combined with the rate eq.  The rate </a:t>
            </a:r>
            <a:r>
              <a:rPr lang="en-US" sz="2000" dirty="0" err="1" smtClean="0">
                <a:solidFill>
                  <a:srgbClr val="0000FF"/>
                </a:solidFill>
              </a:rPr>
              <a:t>eq</a:t>
            </a:r>
            <a:r>
              <a:rPr lang="en-US" sz="2000" dirty="0" smtClean="0">
                <a:solidFill>
                  <a:srgbClr val="0000FF"/>
                </a:solidFill>
              </a:rPr>
              <a:t> contains ‘a’, so we need to use the rate of deactivation to find how ‘a’ varies w/ time.  We will determine how ‘a’ varies with time by integrating the rate of deactivation </a:t>
            </a:r>
            <a:r>
              <a:rPr lang="en-US" sz="2000" dirty="0" err="1" smtClean="0">
                <a:solidFill>
                  <a:srgbClr val="0000FF"/>
                </a:solidFill>
              </a:rPr>
              <a:t>eq</a:t>
            </a:r>
            <a:r>
              <a:rPr lang="en-US" sz="2000" dirty="0" smtClean="0">
                <a:solidFill>
                  <a:srgbClr val="0000FF"/>
                </a:solidFill>
              </a:rPr>
              <a:t> &amp; solving for ‘a’:</a:t>
            </a:r>
          </a:p>
        </p:txBody>
      </p:sp>
      <p:graphicFrame>
        <p:nvGraphicFramePr>
          <p:cNvPr id="10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9357500"/>
              </p:ext>
            </p:extLst>
          </p:nvPr>
        </p:nvGraphicFramePr>
        <p:xfrm>
          <a:off x="546417" y="2520757"/>
          <a:ext cx="1619250" cy="603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07" name="Equation" r:id="rId7" imgW="1612800" imgH="609480" progId="Equation.DSMT4">
                  <p:embed/>
                </p:oleObj>
              </mc:Choice>
              <mc:Fallback>
                <p:oleObj name="Equation" r:id="rId7" imgW="1612800" imgH="609480" progId="Equation.DSMT4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417" y="2520757"/>
                        <a:ext cx="1619250" cy="603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7" name="Objec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7274374"/>
              </p:ext>
            </p:extLst>
          </p:nvPr>
        </p:nvGraphicFramePr>
        <p:xfrm>
          <a:off x="2712084" y="2458845"/>
          <a:ext cx="2027238" cy="728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08" name="Equation" r:id="rId9" imgW="2019240" imgH="736560" progId="Equation.DSMT4">
                  <p:embed/>
                </p:oleObj>
              </mc:Choice>
              <mc:Fallback>
                <p:oleObj name="Equation" r:id="rId9" imgW="2019240" imgH="736560" progId="Equation.DSMT4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2084" y="2458845"/>
                        <a:ext cx="2027238" cy="728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8" name="Objec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03048785"/>
              </p:ext>
            </p:extLst>
          </p:nvPr>
        </p:nvGraphicFramePr>
        <p:xfrm>
          <a:off x="5285739" y="2646170"/>
          <a:ext cx="1452562" cy="325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09" name="Equation" r:id="rId11" imgW="1447560" imgH="330120" progId="Equation.DSMT4">
                  <p:embed/>
                </p:oleObj>
              </mc:Choice>
              <mc:Fallback>
                <p:oleObj name="Equation" r:id="rId11" imgW="1447560" imgH="330120" progId="Equation.DSMT4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5739" y="2646170"/>
                        <a:ext cx="1452562" cy="325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9" name="Objec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6562935"/>
              </p:ext>
            </p:extLst>
          </p:nvPr>
        </p:nvGraphicFramePr>
        <p:xfrm>
          <a:off x="7278688" y="2541588"/>
          <a:ext cx="1325562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10" name="Equation" r:id="rId13" imgW="1320480" imgH="355320" progId="Equation.DSMT4">
                  <p:embed/>
                </p:oleObj>
              </mc:Choice>
              <mc:Fallback>
                <p:oleObj name="Equation" r:id="rId13" imgW="1320480" imgH="355320" progId="Equation.DSMT4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8688" y="2541588"/>
                        <a:ext cx="1325562" cy="350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65339645"/>
              </p:ext>
            </p:extLst>
          </p:nvPr>
        </p:nvGraphicFramePr>
        <p:xfrm>
          <a:off x="3646488" y="3205163"/>
          <a:ext cx="1785937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11" name="Equation" r:id="rId15" imgW="1777680" imgH="419040" progId="Equation.DSMT4">
                  <p:embed/>
                </p:oleObj>
              </mc:Choice>
              <mc:Fallback>
                <p:oleObj name="Equation" r:id="rId15" imgW="1777680" imgH="419040" progId="Equation.DSMT4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6488" y="3205163"/>
                        <a:ext cx="1785937" cy="415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02419" y="3213863"/>
            <a:ext cx="304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rgbClr val="0000FF"/>
                </a:solidFill>
              </a:rPr>
              <a:t>Insert a into the rate </a:t>
            </a:r>
            <a:r>
              <a:rPr lang="en-US" sz="2000" dirty="0" err="1" smtClean="0">
                <a:solidFill>
                  <a:srgbClr val="0000FF"/>
                </a:solidFill>
              </a:rPr>
              <a:t>eq</a:t>
            </a:r>
            <a:r>
              <a:rPr lang="en-US" sz="2000" dirty="0" smtClean="0">
                <a:solidFill>
                  <a:srgbClr val="0000FF"/>
                </a:solidFill>
              </a:rPr>
              <a:t>:</a:t>
            </a:r>
          </a:p>
        </p:txBody>
      </p:sp>
      <p:graphicFrame>
        <p:nvGraphicFramePr>
          <p:cNvPr id="44041" name="Objec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5160367"/>
              </p:ext>
            </p:extLst>
          </p:nvPr>
        </p:nvGraphicFramePr>
        <p:xfrm>
          <a:off x="5716588" y="3200400"/>
          <a:ext cx="3138487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12" name="Equation" r:id="rId17" imgW="3124080" imgH="431640" progId="Equation.DSMT4">
                  <p:embed/>
                </p:oleObj>
              </mc:Choice>
              <mc:Fallback>
                <p:oleObj name="Equation" r:id="rId17" imgW="3124080" imgH="431640" progId="Equation.DSMT4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6588" y="3200400"/>
                        <a:ext cx="3138487" cy="427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0" y="3791644"/>
            <a:ext cx="2971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smtClean="0">
                <a:solidFill>
                  <a:srgbClr val="0000FF"/>
                </a:solidFill>
              </a:rPr>
              <a:t>Batch reactor design </a:t>
            </a:r>
            <a:r>
              <a:rPr lang="en-US" sz="2000" dirty="0" err="1" smtClean="0">
                <a:solidFill>
                  <a:srgbClr val="0000FF"/>
                </a:solidFill>
              </a:rPr>
              <a:t>eq</a:t>
            </a:r>
            <a:r>
              <a:rPr lang="en-US" sz="2000" dirty="0" smtClean="0">
                <a:solidFill>
                  <a:srgbClr val="0000FF"/>
                </a:solidFill>
              </a:rPr>
              <a:t>:</a:t>
            </a: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4023877"/>
              </p:ext>
            </p:extLst>
          </p:nvPr>
        </p:nvGraphicFramePr>
        <p:xfrm>
          <a:off x="2928938" y="3679825"/>
          <a:ext cx="21209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13" name="Equation" r:id="rId19" imgW="2120760" imgH="622080" progId="Equation.DSMT4">
                  <p:embed/>
                </p:oleObj>
              </mc:Choice>
              <mc:Fallback>
                <p:oleObj name="Equation" r:id="rId19" imgW="212076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938" y="3679825"/>
                        <a:ext cx="21209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4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8373167"/>
              </p:ext>
            </p:extLst>
          </p:nvPr>
        </p:nvGraphicFramePr>
        <p:xfrm>
          <a:off x="5010150" y="3679825"/>
          <a:ext cx="40767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14" name="Equation" r:id="rId21" imgW="4076640" imgH="622080" progId="Equation.DSMT4">
                  <p:embed/>
                </p:oleObj>
              </mc:Choice>
              <mc:Fallback>
                <p:oleObj name="Equation" r:id="rId21" imgW="407664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0150" y="3679825"/>
                        <a:ext cx="40767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0" y="4398876"/>
            <a:ext cx="1524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900" dirty="0" smtClean="0">
                <a:solidFill>
                  <a:srgbClr val="0000FF"/>
                </a:solidFill>
              </a:rPr>
              <a:t>Integrate &amp; solve for X</a:t>
            </a:r>
            <a:r>
              <a:rPr lang="en-US" sz="1900" baseline="-25000" dirty="0" smtClean="0">
                <a:solidFill>
                  <a:srgbClr val="0000FF"/>
                </a:solidFill>
              </a:rPr>
              <a:t>A</a:t>
            </a:r>
            <a:endParaRPr lang="en-US" sz="19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44045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1197837"/>
              </p:ext>
            </p:extLst>
          </p:nvPr>
        </p:nvGraphicFramePr>
        <p:xfrm>
          <a:off x="1447800" y="4343083"/>
          <a:ext cx="3619386" cy="7236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15" name="Equation" r:id="rId23" imgW="3809880" imgH="761760" progId="Equation.DSMT4">
                  <p:embed/>
                </p:oleObj>
              </mc:Choice>
              <mc:Fallback>
                <p:oleObj name="Equation" r:id="rId23" imgW="380988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343083"/>
                        <a:ext cx="3619386" cy="7236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46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4041333"/>
              </p:ext>
            </p:extLst>
          </p:nvPr>
        </p:nvGraphicFramePr>
        <p:xfrm>
          <a:off x="5257800" y="4266883"/>
          <a:ext cx="3521075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16" name="Equation" r:id="rId25" imgW="3911400" imgH="863280" progId="Equation.DSMT4">
                  <p:embed/>
                </p:oleObj>
              </mc:Choice>
              <mc:Fallback>
                <p:oleObj name="Equation" r:id="rId25" imgW="3911400" imgH="863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4266883"/>
                        <a:ext cx="3521075" cy="776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4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2882074"/>
              </p:ext>
            </p:extLst>
          </p:nvPr>
        </p:nvGraphicFramePr>
        <p:xfrm>
          <a:off x="825500" y="5125008"/>
          <a:ext cx="37465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17" name="Equation" r:id="rId27" imgW="3746160" imgH="698400" progId="Equation.DSMT4">
                  <p:embed/>
                </p:oleObj>
              </mc:Choice>
              <mc:Fallback>
                <p:oleObj name="Equation" r:id="rId27" imgW="374616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500" y="5125008"/>
                        <a:ext cx="37465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4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46028"/>
              </p:ext>
            </p:extLst>
          </p:nvPr>
        </p:nvGraphicFramePr>
        <p:xfrm>
          <a:off x="4648200" y="5046443"/>
          <a:ext cx="34671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18" name="Equation" r:id="rId29" imgW="3466800" imgH="749160" progId="Equation.DSMT4">
                  <p:embed/>
                </p:oleObj>
              </mc:Choice>
              <mc:Fallback>
                <p:oleObj name="Equation" r:id="rId29" imgW="3466800" imgH="749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5046443"/>
                        <a:ext cx="3467100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49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5967047"/>
              </p:ext>
            </p:extLst>
          </p:nvPr>
        </p:nvGraphicFramePr>
        <p:xfrm>
          <a:off x="2838450" y="5845098"/>
          <a:ext cx="3467100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19" name="Equation" r:id="rId31" imgW="3466800" imgH="749160" progId="Equation.DSMT4">
                  <p:embed/>
                </p:oleObj>
              </mc:Choice>
              <mc:Fallback>
                <p:oleObj name="Equation" r:id="rId31" imgW="3466800" imgH="749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8450" y="5845098"/>
                        <a:ext cx="3467100" cy="7493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1222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44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2000"/>
                                        <p:tgtEl>
                                          <p:spTgt spid="44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44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1000"/>
                                        <p:tgtEl>
                                          <p:spTgt spid="44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44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1000"/>
                                        <p:tgtEl>
                                          <p:spTgt spid="44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1000"/>
                                        <p:tgtEl>
                                          <p:spTgt spid="44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5" grpId="0"/>
      <p:bldP spid="17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141767" y="5579834"/>
            <a:ext cx="87736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/>
              <a:t>Assume the total # of active sites remains constant (</a:t>
            </a:r>
            <a:r>
              <a:rPr lang="en-US" sz="2000" dirty="0"/>
              <a:t>no catalyst deactivation </a:t>
            </a:r>
            <a:r>
              <a:rPr lang="en-US" sz="2000" dirty="0" smtClean="0"/>
              <a:t>occurs):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Review: Adsorption Step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5192" y="1158581"/>
            <a:ext cx="19736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A(g) + S </a:t>
            </a:r>
            <a:r>
              <a:rPr lang="en-US" sz="2000" dirty="0" smtClean="0">
                <a:latin typeface="Meiryo"/>
                <a:ea typeface="Meiryo"/>
              </a:rPr>
              <a:t>⇌ A</a:t>
            </a:r>
            <a:r>
              <a:rPr lang="en-US" sz="2000" dirty="0" smtClean="0">
                <a:latin typeface="Arial"/>
                <a:ea typeface="Meiryo"/>
                <a:cs typeface="Arial"/>
              </a:rPr>
              <a:t>·S</a:t>
            </a:r>
            <a:endParaRPr lang="en-US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946392" y="1708340"/>
            <a:ext cx="72512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S: open (vacant) surface site	A</a:t>
            </a:r>
            <a:r>
              <a:rPr lang="en-US" sz="2000" dirty="0" smtClean="0">
                <a:latin typeface="Arial"/>
                <a:cs typeface="Arial"/>
              </a:rPr>
              <a:t>·S: A bound to a surface site</a:t>
            </a:r>
            <a:endParaRPr lang="en-US" sz="2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28810" y="680720"/>
            <a:ext cx="80863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adsorption of A (gas phase) on an active site S is represented by: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62279" y="1028267"/>
            <a:ext cx="954107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dirty="0" smtClean="0"/>
              <a:t>A</a:t>
            </a:r>
          </a:p>
          <a:p>
            <a:pPr algn="ctr">
              <a:lnSpc>
                <a:spcPct val="80000"/>
              </a:lnSpc>
            </a:pPr>
            <a:r>
              <a:rPr lang="en-US" dirty="0" smtClean="0"/>
              <a:t>I</a:t>
            </a:r>
          </a:p>
          <a:p>
            <a:pPr algn="ctr">
              <a:lnSpc>
                <a:spcPct val="80000"/>
              </a:lnSpc>
            </a:pPr>
            <a:r>
              <a:rPr lang="en-US" dirty="0" smtClean="0"/>
              <a:t>-S-S-S-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48439" y="2077720"/>
            <a:ext cx="70471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Rate of adsorption = rate of attachment – rate of detachment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/>
          </p:nvPr>
        </p:nvGraphicFramePr>
        <p:xfrm>
          <a:off x="3052763" y="2459038"/>
          <a:ext cx="27305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31" name="Equation" r:id="rId3" imgW="2730240" imgH="330120" progId="Equation.DSMT4">
                  <p:embed/>
                </p:oleObj>
              </mc:Choice>
              <mc:Fallback>
                <p:oleObj name="Equation" r:id="rId3" imgW="27302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2763" y="2459038"/>
                        <a:ext cx="27305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1676400" y="2797188"/>
            <a:ext cx="2362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partial pressure of A</a:t>
            </a:r>
            <a:endParaRPr lang="en-US" dirty="0"/>
          </a:p>
        </p:txBody>
      </p:sp>
      <p:cxnSp>
        <p:nvCxnSpPr>
          <p:cNvPr id="12" name="Elbow Connector 11"/>
          <p:cNvCxnSpPr/>
          <p:nvPr/>
        </p:nvCxnSpPr>
        <p:spPr>
          <a:xfrm rot="5400000" flipH="1" flipV="1">
            <a:off x="3810000" y="2720988"/>
            <a:ext cx="228600" cy="228600"/>
          </a:xfrm>
          <a:prstGeom prst="bentConnector3">
            <a:avLst>
              <a:gd name="adj1" fmla="val 4545"/>
            </a:avLst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Elbow Connector 13"/>
          <p:cNvCxnSpPr/>
          <p:nvPr/>
        </p:nvCxnSpPr>
        <p:spPr>
          <a:xfrm rot="16200000" flipV="1">
            <a:off x="4419600" y="2720988"/>
            <a:ext cx="228600" cy="228600"/>
          </a:xfrm>
          <a:prstGeom prst="bentConnector3">
            <a:avLst>
              <a:gd name="adj1" fmla="val 4545"/>
            </a:avLst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4606636" y="2741770"/>
            <a:ext cx="43193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Molar </a:t>
            </a:r>
            <a:r>
              <a:rPr lang="en-US" dirty="0" err="1" smtClean="0"/>
              <a:t>conc</a:t>
            </a:r>
            <a:r>
              <a:rPr lang="en-US" dirty="0" smtClean="0"/>
              <a:t> of vacant sites on surface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127613" y="1028267"/>
            <a:ext cx="954107" cy="757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dirty="0" smtClean="0"/>
              <a:t>A</a:t>
            </a:r>
          </a:p>
          <a:p>
            <a:pPr algn="ctr">
              <a:lnSpc>
                <a:spcPct val="80000"/>
              </a:lnSpc>
            </a:pPr>
            <a:endParaRPr lang="en-US" dirty="0" smtClean="0"/>
          </a:p>
          <a:p>
            <a:pPr algn="ctr">
              <a:lnSpc>
                <a:spcPct val="80000"/>
              </a:lnSpc>
            </a:pPr>
            <a:r>
              <a:rPr lang="en-US" dirty="0" smtClean="0"/>
              <a:t>-S-S-S-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7000" y="3182543"/>
            <a:ext cx="27951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Using  adsorption equilibrium constant </a:t>
            </a:r>
            <a:r>
              <a:rPr lang="en-US" dirty="0" smtClean="0"/>
              <a:t>(K</a:t>
            </a:r>
            <a:r>
              <a:rPr lang="en-US" baseline="-25000" dirty="0" smtClean="0"/>
              <a:t>A</a:t>
            </a:r>
            <a:r>
              <a:rPr lang="en-US" dirty="0" smtClean="0"/>
              <a:t>)</a:t>
            </a: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/>
          </p:nvPr>
        </p:nvGraphicFramePr>
        <p:xfrm>
          <a:off x="2924213" y="3172845"/>
          <a:ext cx="1005696" cy="617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32" name="Equation" r:id="rId5" imgW="1117440" imgH="685800" progId="Equation.DSMT4">
                  <p:embed/>
                </p:oleObj>
              </mc:Choice>
              <mc:Fallback>
                <p:oleObj name="Equation" r:id="rId5" imgW="111744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4213" y="3172845"/>
                        <a:ext cx="1005696" cy="6172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1" name="Object 7"/>
          <p:cNvGraphicFramePr>
            <a:graphicFrameLocks noChangeAspect="1"/>
          </p:cNvGraphicFramePr>
          <p:nvPr>
            <p:extLst/>
          </p:nvPr>
        </p:nvGraphicFramePr>
        <p:xfrm>
          <a:off x="4254500" y="3103880"/>
          <a:ext cx="27178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33" name="Equation" r:id="rId7" imgW="2717640" imgH="736560" progId="Equation.DSMT4">
                  <p:embed/>
                </p:oleObj>
              </mc:Choice>
              <mc:Fallback>
                <p:oleObj name="Equation" r:id="rId7" imgW="271764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4500" y="3103880"/>
                        <a:ext cx="27178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7215733" y="3231264"/>
            <a:ext cx="13532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Equation </a:t>
            </a:r>
            <a:r>
              <a:rPr lang="en-US" sz="2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427579" y="4505183"/>
            <a:ext cx="5373781" cy="981217"/>
            <a:chOff x="152400" y="4535663"/>
            <a:chExt cx="5373781" cy="981217"/>
          </a:xfrm>
        </p:grpSpPr>
        <p:grpSp>
          <p:nvGrpSpPr>
            <p:cNvPr id="23" name="Group 18"/>
            <p:cNvGrpSpPr>
              <a:grpSpLocks noChangeAspect="1"/>
            </p:cNvGrpSpPr>
            <p:nvPr/>
          </p:nvGrpSpPr>
          <p:grpSpPr>
            <a:xfrm>
              <a:off x="152400" y="5123688"/>
              <a:ext cx="5373781" cy="393192"/>
              <a:chOff x="685800" y="3769129"/>
              <a:chExt cx="7848600" cy="574271"/>
            </a:xfrm>
          </p:grpSpPr>
          <p:sp>
            <p:nvSpPr>
              <p:cNvPr id="24" name="Isosceles Triangle 23"/>
              <p:cNvSpPr/>
              <p:nvPr/>
            </p:nvSpPr>
            <p:spPr>
              <a:xfrm>
                <a:off x="1249680" y="3769129"/>
                <a:ext cx="274320" cy="182880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685800" y="3962400"/>
                <a:ext cx="7848600" cy="381000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smtClean="0">
                    <a:solidFill>
                      <a:schemeClr val="bg1"/>
                    </a:solidFill>
                  </a:rPr>
                  <a:t>Surface</a:t>
                </a:r>
                <a:endParaRPr lang="en-US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7" name="Isosceles Triangle 26"/>
              <p:cNvSpPr/>
              <p:nvPr/>
            </p:nvSpPr>
            <p:spPr>
              <a:xfrm>
                <a:off x="6520180" y="3769129"/>
                <a:ext cx="274320" cy="182880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Isosceles Triangle 27"/>
              <p:cNvSpPr/>
              <p:nvPr/>
            </p:nvSpPr>
            <p:spPr>
              <a:xfrm>
                <a:off x="7574280" y="3769129"/>
                <a:ext cx="274320" cy="182880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Isosceles Triangle 28"/>
              <p:cNvSpPr/>
              <p:nvPr/>
            </p:nvSpPr>
            <p:spPr>
              <a:xfrm>
                <a:off x="2303780" y="3769129"/>
                <a:ext cx="274320" cy="182880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Isosceles Triangle 29"/>
              <p:cNvSpPr/>
              <p:nvPr/>
            </p:nvSpPr>
            <p:spPr>
              <a:xfrm>
                <a:off x="3357880" y="3769129"/>
                <a:ext cx="274320" cy="182880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Isosceles Triangle 30"/>
              <p:cNvSpPr/>
              <p:nvPr/>
            </p:nvSpPr>
            <p:spPr>
              <a:xfrm>
                <a:off x="4411980" y="3769129"/>
                <a:ext cx="274320" cy="182880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Isosceles Triangle 31"/>
              <p:cNvSpPr/>
              <p:nvPr/>
            </p:nvSpPr>
            <p:spPr>
              <a:xfrm>
                <a:off x="5466080" y="3769129"/>
                <a:ext cx="274320" cy="182880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33" name="Straight Arrow Connector 32"/>
            <p:cNvCxnSpPr/>
            <p:nvPr/>
          </p:nvCxnSpPr>
          <p:spPr>
            <a:xfrm rot="16200000" flipH="1">
              <a:off x="3328843" y="4915156"/>
              <a:ext cx="274320" cy="9144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/>
          </p:nvSpPr>
          <p:spPr>
            <a:xfrm>
              <a:off x="3241416" y="4535663"/>
              <a:ext cx="19634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Vacant active site</a:t>
              </a:r>
            </a:p>
          </p:txBody>
        </p:sp>
        <p:grpSp>
          <p:nvGrpSpPr>
            <p:cNvPr id="35" name="Group 26"/>
            <p:cNvGrpSpPr/>
            <p:nvPr/>
          </p:nvGrpSpPr>
          <p:grpSpPr>
            <a:xfrm>
              <a:off x="504645" y="4763977"/>
              <a:ext cx="320922" cy="338554"/>
              <a:chOff x="2306089" y="3334790"/>
              <a:chExt cx="320922" cy="338554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2306089" y="3334790"/>
                <a:ext cx="3209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A</a:t>
                </a:r>
              </a:p>
            </p:txBody>
          </p:sp>
          <p:cxnSp>
            <p:nvCxnSpPr>
              <p:cNvPr id="37" name="Straight Connector 36"/>
              <p:cNvCxnSpPr/>
              <p:nvPr/>
            </p:nvCxnSpPr>
            <p:spPr>
              <a:xfrm rot="5400000" flipH="1">
                <a:off x="2392680" y="3627120"/>
                <a:ext cx="91440" cy="0"/>
              </a:xfrm>
              <a:prstGeom prst="line">
                <a:avLst/>
              </a:prstGeom>
              <a:ln w="28575">
                <a:solidFill>
                  <a:srgbClr val="00206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8" name="Group 28"/>
            <p:cNvGrpSpPr/>
            <p:nvPr/>
          </p:nvGrpSpPr>
          <p:grpSpPr>
            <a:xfrm>
              <a:off x="2630581" y="4729506"/>
              <a:ext cx="320922" cy="368530"/>
              <a:chOff x="2275609" y="3304310"/>
              <a:chExt cx="320922" cy="368530"/>
            </a:xfrm>
          </p:grpSpPr>
          <p:sp>
            <p:nvSpPr>
              <p:cNvPr id="39" name="TextBox 38"/>
              <p:cNvSpPr txBox="1"/>
              <p:nvPr/>
            </p:nvSpPr>
            <p:spPr>
              <a:xfrm>
                <a:off x="2275609" y="3304310"/>
                <a:ext cx="32092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B</a:t>
                </a:r>
              </a:p>
            </p:txBody>
          </p:sp>
          <p:cxnSp>
            <p:nvCxnSpPr>
              <p:cNvPr id="40" name="Straight Connector 39"/>
              <p:cNvCxnSpPr/>
              <p:nvPr/>
            </p:nvCxnSpPr>
            <p:spPr>
              <a:xfrm rot="5400000" flipH="1">
                <a:off x="2392680" y="3627120"/>
                <a:ext cx="91440" cy="0"/>
              </a:xfrm>
              <a:prstGeom prst="line">
                <a:avLst/>
              </a:prstGeom>
              <a:ln w="28575">
                <a:solidFill>
                  <a:srgbClr val="00206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1" name="TextBox 40"/>
          <p:cNvSpPr txBox="1"/>
          <p:nvPr/>
        </p:nvSpPr>
        <p:spPr>
          <a:xfrm>
            <a:off x="5867400" y="4495800"/>
            <a:ext cx="29392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err="1" smtClean="0">
                <a:solidFill>
                  <a:srgbClr val="7030A0"/>
                </a:solidFill>
              </a:rPr>
              <a:t>C</a:t>
            </a:r>
            <a:r>
              <a:rPr lang="en-US" sz="2000" i="1" baseline="-25000" dirty="0" err="1" smtClean="0">
                <a:solidFill>
                  <a:srgbClr val="7030A0"/>
                </a:solidFill>
              </a:rPr>
              <a:t>v</a:t>
            </a:r>
            <a:r>
              <a:rPr lang="en-US" sz="2000" dirty="0" smtClean="0">
                <a:solidFill>
                  <a:srgbClr val="7030A0"/>
                </a:solidFill>
              </a:rPr>
              <a:t> is not measurable, but the total # of sites, C</a:t>
            </a:r>
            <a:r>
              <a:rPr lang="en-US" sz="2000" baseline="-25000" dirty="0" smtClean="0">
                <a:solidFill>
                  <a:srgbClr val="7030A0"/>
                </a:solidFill>
              </a:rPr>
              <a:t>t</a:t>
            </a:r>
            <a:r>
              <a:rPr lang="en-US" sz="2000" dirty="0" smtClean="0">
                <a:solidFill>
                  <a:srgbClr val="7030A0"/>
                </a:solidFill>
              </a:rPr>
              <a:t> can be measured</a:t>
            </a:r>
          </a:p>
        </p:txBody>
      </p:sp>
      <p:sp>
        <p:nvSpPr>
          <p:cNvPr id="42" name="Title 1"/>
          <p:cNvSpPr txBox="1">
            <a:spLocks/>
          </p:cNvSpPr>
          <p:nvPr/>
        </p:nvSpPr>
        <p:spPr>
          <a:xfrm>
            <a:off x="0" y="3815106"/>
            <a:ext cx="914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7030A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Review: Site Balance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895600" y="6051490"/>
            <a:ext cx="2584490" cy="400110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6600"/>
                </a:solidFill>
              </a:rPr>
              <a:t>C</a:t>
            </a:r>
            <a:r>
              <a:rPr lang="en-US" sz="2000" baseline="-25000" dirty="0" smtClean="0">
                <a:solidFill>
                  <a:srgbClr val="006600"/>
                </a:solidFill>
              </a:rPr>
              <a:t>t</a:t>
            </a:r>
            <a:r>
              <a:rPr lang="en-US" sz="2000" dirty="0" smtClean="0">
                <a:solidFill>
                  <a:srgbClr val="006600"/>
                </a:solidFill>
              </a:rPr>
              <a:t> = </a:t>
            </a:r>
            <a:r>
              <a:rPr lang="en-US" sz="2000" dirty="0" err="1" smtClean="0">
                <a:solidFill>
                  <a:srgbClr val="006600"/>
                </a:solidFill>
              </a:rPr>
              <a:t>C</a:t>
            </a:r>
            <a:r>
              <a:rPr lang="en-US" sz="2000" i="1" baseline="-25000" dirty="0" err="1" smtClean="0">
                <a:solidFill>
                  <a:srgbClr val="006600"/>
                </a:solidFill>
              </a:rPr>
              <a:t>v</a:t>
            </a:r>
            <a:r>
              <a:rPr lang="en-US" sz="2000" dirty="0" smtClean="0">
                <a:solidFill>
                  <a:srgbClr val="006600"/>
                </a:solidFill>
              </a:rPr>
              <a:t> + C</a:t>
            </a:r>
            <a:r>
              <a:rPr lang="en-US" sz="2000" baseline="-25000" dirty="0" smtClean="0">
                <a:solidFill>
                  <a:srgbClr val="006600"/>
                </a:solidFill>
              </a:rPr>
              <a:t>A</a:t>
            </a:r>
            <a:r>
              <a:rPr lang="en-US" sz="2000" baseline="-25000" dirty="0" smtClean="0">
                <a:solidFill>
                  <a:srgbClr val="006600"/>
                </a:solidFill>
                <a:latin typeface="Arial"/>
                <a:cs typeface="Arial"/>
              </a:rPr>
              <a:t>·S</a:t>
            </a:r>
            <a:r>
              <a:rPr lang="en-US" sz="2000" dirty="0" smtClean="0">
                <a:solidFill>
                  <a:srgbClr val="006600"/>
                </a:solidFill>
                <a:latin typeface="Arial"/>
                <a:cs typeface="Arial"/>
              </a:rPr>
              <a:t> + C</a:t>
            </a:r>
            <a:r>
              <a:rPr lang="en-US" sz="2000" baseline="-25000" dirty="0" smtClean="0">
                <a:solidFill>
                  <a:srgbClr val="006600"/>
                </a:solidFill>
                <a:latin typeface="Arial"/>
                <a:cs typeface="Arial"/>
              </a:rPr>
              <a:t>B·S</a:t>
            </a:r>
            <a:endParaRPr lang="en-US" sz="2000" dirty="0" smtClean="0">
              <a:solidFill>
                <a:srgbClr val="0066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143000" y="6051490"/>
            <a:ext cx="17652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00FF"/>
                </a:solidFill>
              </a:rPr>
              <a:t>Site balance: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91200" y="5964554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Use to express </a:t>
            </a:r>
            <a:r>
              <a:rPr lang="en-US" dirty="0" err="1">
                <a:solidFill>
                  <a:srgbClr val="7030A0"/>
                </a:solidFill>
              </a:rPr>
              <a:t>C</a:t>
            </a:r>
            <a:r>
              <a:rPr lang="en-US" i="1" baseline="-25000" dirty="0" err="1">
                <a:solidFill>
                  <a:srgbClr val="7030A0"/>
                </a:solidFill>
              </a:rPr>
              <a:t>v</a:t>
            </a:r>
            <a:r>
              <a:rPr lang="en-US" dirty="0">
                <a:solidFill>
                  <a:srgbClr val="7030A0"/>
                </a:solidFill>
              </a:rPr>
              <a:t> in terms of measurable </a:t>
            </a:r>
            <a:r>
              <a:rPr lang="en-US" dirty="0" smtClean="0">
                <a:solidFill>
                  <a:srgbClr val="7030A0"/>
                </a:solidFill>
              </a:rPr>
              <a:t>species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0" y="3899994"/>
            <a:ext cx="9144000" cy="0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endCxn id="43" idx="3"/>
          </p:cNvCxnSpPr>
          <p:nvPr/>
        </p:nvCxnSpPr>
        <p:spPr>
          <a:xfrm flipH="1">
            <a:off x="5480090" y="6151517"/>
            <a:ext cx="387310" cy="100028"/>
          </a:xfrm>
          <a:prstGeom prst="straightConnector1">
            <a:avLst/>
          </a:prstGeom>
          <a:ln w="28575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4140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Review: Surface Reaction Step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1600" y="847494"/>
            <a:ext cx="899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After the molecule is adsorbed onto the surface, it can react by a few different mechanisms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1488690"/>
            <a:ext cx="876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2100" indent="-292100"/>
            <a:r>
              <a:rPr lang="en-US" sz="2000" dirty="0" smtClean="0"/>
              <a:t>1. </a:t>
            </a:r>
            <a:r>
              <a:rPr lang="en-US" sz="2000" dirty="0" smtClean="0">
                <a:solidFill>
                  <a:srgbClr val="006600"/>
                </a:solidFill>
              </a:rPr>
              <a:t>Singe site mechanism</a:t>
            </a:r>
            <a:r>
              <a:rPr lang="en-US" sz="2000" dirty="0" smtClean="0"/>
              <a:t>: Only the site to which the reactant is absorbed is involved in the reaction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2174490"/>
            <a:ext cx="52610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A</a:t>
            </a:r>
          </a:p>
          <a:p>
            <a:pPr algn="ctr"/>
            <a:r>
              <a:rPr lang="en-US" sz="2000" dirty="0" smtClean="0"/>
              <a:t>I</a:t>
            </a:r>
          </a:p>
          <a:p>
            <a:pPr algn="ctr"/>
            <a:r>
              <a:rPr lang="en-US" sz="2000" dirty="0" smtClean="0"/>
              <a:t>-S-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0600" y="256819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Meiryo"/>
                <a:ea typeface="Meiryo"/>
              </a:rPr>
              <a:t>⇌</a:t>
            </a:r>
            <a:endParaRPr lang="en-US" sz="2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1447800" y="2174490"/>
            <a:ext cx="52610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B</a:t>
            </a:r>
          </a:p>
          <a:p>
            <a:pPr algn="ctr"/>
            <a:r>
              <a:rPr lang="en-US" sz="2000" dirty="0" smtClean="0"/>
              <a:t>I</a:t>
            </a:r>
          </a:p>
          <a:p>
            <a:pPr algn="ctr"/>
            <a:r>
              <a:rPr lang="en-US" sz="2000" dirty="0" smtClean="0"/>
              <a:t>-S-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62200" y="2301490"/>
            <a:ext cx="14558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</a:t>
            </a:r>
            <a:r>
              <a:rPr lang="en-US" sz="2000" dirty="0" smtClean="0">
                <a:latin typeface="Arial"/>
                <a:cs typeface="Arial"/>
              </a:rPr>
              <a:t>·S </a:t>
            </a:r>
            <a:r>
              <a:rPr lang="en-US" sz="2000" dirty="0" smtClean="0">
                <a:latin typeface="Meiryo"/>
                <a:ea typeface="Meiryo"/>
                <a:cs typeface="Arial"/>
              </a:rPr>
              <a:t>⇌ </a:t>
            </a:r>
            <a:r>
              <a:rPr lang="en-US" sz="2000" dirty="0" smtClean="0">
                <a:ea typeface="Meiryo"/>
                <a:cs typeface="Arial"/>
              </a:rPr>
              <a:t>B·S</a:t>
            </a:r>
            <a:endParaRPr lang="en-US" sz="2000" dirty="0" smtClean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/>
          </p:nvPr>
        </p:nvGraphicFramePr>
        <p:xfrm>
          <a:off x="4108450" y="2098675"/>
          <a:ext cx="24257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8" name="Equation" r:id="rId3" imgW="2425680" imgH="761760" progId="Equation.DSMT4">
                  <p:embed/>
                </p:oleObj>
              </mc:Choice>
              <mc:Fallback>
                <p:oleObj name="Equation" r:id="rId3" imgW="242568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8450" y="2098675"/>
                        <a:ext cx="24257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5" name="Object 3"/>
          <p:cNvGraphicFramePr>
            <a:graphicFrameLocks noChangeAspect="1"/>
          </p:cNvGraphicFramePr>
          <p:nvPr>
            <p:extLst/>
          </p:nvPr>
        </p:nvGraphicFramePr>
        <p:xfrm>
          <a:off x="6718300" y="2142740"/>
          <a:ext cx="18796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9" name="Equation" r:id="rId5" imgW="1879560" imgH="698400" progId="Equation.DSMT4">
                  <p:embed/>
                </p:oleObj>
              </mc:Choice>
              <mc:Fallback>
                <p:oleObj name="Equation" r:id="rId5" imgW="187956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8300" y="2142740"/>
                        <a:ext cx="18796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52400" y="3242839"/>
            <a:ext cx="876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2100" indent="-292100"/>
            <a:r>
              <a:rPr lang="en-US" sz="2000" dirty="0" smtClean="0"/>
              <a:t>2. </a:t>
            </a:r>
            <a:r>
              <a:rPr lang="en-US" sz="2000" dirty="0" smtClean="0">
                <a:solidFill>
                  <a:srgbClr val="006600"/>
                </a:solidFill>
              </a:rPr>
              <a:t>Dual site mechanism</a:t>
            </a:r>
            <a:r>
              <a:rPr lang="en-US" sz="2000" dirty="0" smtClean="0"/>
              <a:t>: Adsorbed reactant interacts with another vacant site to form the product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2006" y="3979776"/>
            <a:ext cx="95410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A</a:t>
            </a:r>
          </a:p>
          <a:p>
            <a:pPr algn="ctr"/>
            <a:r>
              <a:rPr lang="en-US" sz="2000" dirty="0" smtClean="0"/>
              <a:t>I</a:t>
            </a:r>
          </a:p>
          <a:p>
            <a:pPr algn="ctr"/>
            <a:r>
              <a:rPr lang="en-US" sz="2000" dirty="0" smtClean="0"/>
              <a:t>-S-S-S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592906" y="4373476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Meiryo"/>
                <a:ea typeface="Meiryo"/>
              </a:rPr>
              <a:t>⇌</a:t>
            </a:r>
            <a:endParaRPr lang="en-US" sz="200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2133600" y="3979776"/>
            <a:ext cx="10390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       B</a:t>
            </a:r>
          </a:p>
          <a:p>
            <a:pPr algn="ctr"/>
            <a:r>
              <a:rPr lang="en-US" sz="2000" dirty="0" smtClean="0"/>
              <a:t>       I</a:t>
            </a:r>
          </a:p>
          <a:p>
            <a:pPr algn="ctr"/>
            <a:r>
              <a:rPr lang="en-US" sz="2000" dirty="0" smtClean="0"/>
              <a:t>-S-S-S-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505200" y="3623839"/>
            <a:ext cx="23551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</a:t>
            </a:r>
            <a:r>
              <a:rPr lang="en-US" sz="2000" dirty="0" smtClean="0">
                <a:latin typeface="Arial"/>
                <a:cs typeface="Arial"/>
              </a:rPr>
              <a:t>·S + S </a:t>
            </a:r>
            <a:r>
              <a:rPr lang="en-US" sz="2000" dirty="0" smtClean="0">
                <a:latin typeface="Meiryo"/>
                <a:ea typeface="Meiryo"/>
                <a:cs typeface="Arial"/>
              </a:rPr>
              <a:t>⇌ </a:t>
            </a:r>
            <a:r>
              <a:rPr lang="en-US" sz="2000" dirty="0" smtClean="0">
                <a:cs typeface="Arial"/>
              </a:rPr>
              <a:t>S</a:t>
            </a:r>
            <a:r>
              <a:rPr lang="en-US" sz="2000" i="1" baseline="-25000" dirty="0" smtClean="0">
                <a:cs typeface="Arial"/>
              </a:rPr>
              <a:t> </a:t>
            </a:r>
            <a:r>
              <a:rPr lang="en-US" sz="2000" i="1" dirty="0" smtClean="0">
                <a:cs typeface="Arial"/>
              </a:rPr>
              <a:t>+ </a:t>
            </a:r>
            <a:r>
              <a:rPr lang="en-US" sz="2000" dirty="0" smtClean="0">
                <a:ea typeface="Meiryo"/>
                <a:cs typeface="Arial"/>
              </a:rPr>
              <a:t>B·S</a:t>
            </a:r>
            <a:endParaRPr lang="en-US" sz="2000" dirty="0" smtClean="0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/>
          </p:nvPr>
        </p:nvGraphicFramePr>
        <p:xfrm>
          <a:off x="3429000" y="4106863"/>
          <a:ext cx="30353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0" name="Equation" r:id="rId7" imgW="3035160" imgH="761760" progId="Equation.DSMT4">
                  <p:embed/>
                </p:oleObj>
              </mc:Choice>
              <mc:Fallback>
                <p:oleObj name="Equation" r:id="rId7" imgW="303516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106863"/>
                        <a:ext cx="30353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Arc 17"/>
          <p:cNvSpPr/>
          <p:nvPr/>
        </p:nvSpPr>
        <p:spPr>
          <a:xfrm>
            <a:off x="1211906" y="4191000"/>
            <a:ext cx="292100" cy="762000"/>
          </a:xfrm>
          <a:prstGeom prst="arc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724400" y="2837988"/>
            <a:ext cx="15808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Equation </a:t>
            </a:r>
            <a:r>
              <a:rPr lang="en-US" sz="20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sz="2000" dirty="0" err="1" smtClean="0">
                <a:solidFill>
                  <a:srgbClr val="006600"/>
                </a:solidFill>
                <a:cs typeface="Times New Roman" pitchFamily="18" charset="0"/>
              </a:rPr>
              <a:t>a</a:t>
            </a:r>
            <a:endParaRPr lang="en-US" sz="2000" dirty="0" smtClean="0">
              <a:solidFill>
                <a:srgbClr val="006600"/>
              </a:solidFill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648718" y="4309639"/>
            <a:ext cx="15808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Equation </a:t>
            </a:r>
            <a:r>
              <a:rPr lang="en-US" sz="20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sz="2000" dirty="0" err="1" smtClean="0">
                <a:solidFill>
                  <a:srgbClr val="006600"/>
                </a:solidFill>
                <a:cs typeface="Times New Roman" pitchFamily="18" charset="0"/>
              </a:rPr>
              <a:t>b</a:t>
            </a:r>
            <a:endParaRPr lang="en-US" sz="2000" dirty="0" smtClean="0">
              <a:solidFill>
                <a:srgbClr val="006600"/>
              </a:solidFill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39700" y="4931939"/>
            <a:ext cx="876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2100" indent="-292100"/>
            <a:r>
              <a:rPr lang="en-US" sz="2000" dirty="0" smtClean="0"/>
              <a:t>3. </a:t>
            </a:r>
            <a:r>
              <a:rPr lang="en-US" sz="2000" dirty="0" err="1" smtClean="0">
                <a:solidFill>
                  <a:srgbClr val="006600"/>
                </a:solidFill>
              </a:rPr>
              <a:t>Eley-Rideal</a:t>
            </a:r>
            <a:r>
              <a:rPr lang="en-US" sz="2000" dirty="0" smtClean="0">
                <a:solidFill>
                  <a:srgbClr val="006600"/>
                </a:solidFill>
              </a:rPr>
              <a:t> mechanism</a:t>
            </a:r>
            <a:r>
              <a:rPr lang="en-US" sz="2000" dirty="0" smtClean="0"/>
              <a:t>: reaction between adsorbed reactant and a molecule in the gas phase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037406" y="6091074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Meiryo"/>
                <a:ea typeface="Meiryo"/>
              </a:rPr>
              <a:t>⇌</a:t>
            </a:r>
            <a:endParaRPr lang="en-US" sz="2000" dirty="0" smtClean="0"/>
          </a:p>
        </p:txBody>
      </p:sp>
      <p:sp>
        <p:nvSpPr>
          <p:cNvPr id="24" name="TextBox 23"/>
          <p:cNvSpPr txBox="1"/>
          <p:nvPr/>
        </p:nvSpPr>
        <p:spPr>
          <a:xfrm>
            <a:off x="2438400" y="5638800"/>
            <a:ext cx="10390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       C</a:t>
            </a:r>
          </a:p>
          <a:p>
            <a:pPr algn="ctr"/>
            <a:r>
              <a:rPr lang="en-US" sz="2000" dirty="0" smtClean="0"/>
              <a:t>       I</a:t>
            </a:r>
          </a:p>
          <a:p>
            <a:pPr algn="ctr"/>
            <a:r>
              <a:rPr lang="en-US" sz="2000" dirty="0" smtClean="0"/>
              <a:t>-S-S-S-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606800" y="5330594"/>
            <a:ext cx="2230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A</a:t>
            </a:r>
            <a:r>
              <a:rPr lang="en-US" sz="2000" dirty="0" smtClean="0">
                <a:latin typeface="Arial"/>
                <a:cs typeface="Arial"/>
              </a:rPr>
              <a:t>·S + B(g) </a:t>
            </a:r>
            <a:r>
              <a:rPr lang="en-US" sz="2000" dirty="0" smtClean="0">
                <a:latin typeface="Meiryo"/>
                <a:ea typeface="Meiryo"/>
                <a:cs typeface="Arial"/>
              </a:rPr>
              <a:t>⇌ </a:t>
            </a:r>
            <a:r>
              <a:rPr lang="en-US" sz="2000" dirty="0" smtClean="0">
                <a:ea typeface="Meiryo"/>
                <a:cs typeface="Arial"/>
              </a:rPr>
              <a:t>C·S</a:t>
            </a:r>
            <a:endParaRPr lang="en-US" sz="2000" dirty="0" smtClean="0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/>
          </p:nvPr>
        </p:nvGraphicFramePr>
        <p:xfrm>
          <a:off x="3759200" y="5773738"/>
          <a:ext cx="27051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61" name="Equation" r:id="rId9" imgW="2705040" imgH="761760" progId="Equation.DSMT4">
                  <p:embed/>
                </p:oleObj>
              </mc:Choice>
              <mc:Fallback>
                <p:oleObj name="Equation" r:id="rId9" imgW="270504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9200" y="5773738"/>
                        <a:ext cx="27051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6648718" y="5976437"/>
            <a:ext cx="15808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Equation </a:t>
            </a:r>
            <a:r>
              <a:rPr lang="en-US" sz="20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sz="2000" dirty="0" err="1" smtClean="0">
                <a:solidFill>
                  <a:srgbClr val="006600"/>
                </a:solidFill>
                <a:cs typeface="Times New Roman" pitchFamily="18" charset="0"/>
              </a:rPr>
              <a:t>c</a:t>
            </a:r>
            <a:endParaRPr lang="en-US" sz="2000" dirty="0" smtClean="0">
              <a:solidFill>
                <a:srgbClr val="006600"/>
              </a:solidFill>
              <a:cs typeface="Times New Roman" pitchFamily="18" charset="0"/>
            </a:endParaRPr>
          </a:p>
        </p:txBody>
      </p:sp>
      <p:grpSp>
        <p:nvGrpSpPr>
          <p:cNvPr id="10" name="Group 30"/>
          <p:cNvGrpSpPr/>
          <p:nvPr/>
        </p:nvGrpSpPr>
        <p:grpSpPr>
          <a:xfrm>
            <a:off x="609600" y="5562600"/>
            <a:ext cx="1531014" cy="1150437"/>
            <a:chOff x="152400" y="5707563"/>
            <a:chExt cx="1531014" cy="1150437"/>
          </a:xfrm>
        </p:grpSpPr>
        <p:sp>
          <p:nvSpPr>
            <p:cNvPr id="22" name="TextBox 21"/>
            <p:cNvSpPr txBox="1"/>
            <p:nvPr/>
          </p:nvSpPr>
          <p:spPr>
            <a:xfrm>
              <a:off x="729306" y="5842337"/>
              <a:ext cx="954108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A</a:t>
              </a:r>
            </a:p>
            <a:p>
              <a:pPr algn="ctr"/>
              <a:r>
                <a:rPr lang="en-US" sz="2000" dirty="0" smtClean="0"/>
                <a:t>I</a:t>
              </a:r>
            </a:p>
            <a:p>
              <a:pPr algn="ctr"/>
              <a:r>
                <a:rPr lang="en-US" sz="2000" dirty="0" smtClean="0"/>
                <a:t>-S-S-S</a:t>
              </a:r>
            </a:p>
          </p:txBody>
        </p:sp>
        <p:sp>
          <p:nvSpPr>
            <p:cNvPr id="27" name="Arc 26"/>
            <p:cNvSpPr/>
            <p:nvPr/>
          </p:nvSpPr>
          <p:spPr>
            <a:xfrm>
              <a:off x="304800" y="5707563"/>
              <a:ext cx="825500" cy="533400"/>
            </a:xfrm>
            <a:prstGeom prst="arc">
              <a:avLst>
                <a:gd name="adj1" fmla="val 12657825"/>
                <a:gd name="adj2" fmla="val 0"/>
              </a:avLst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52400" y="5791200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45451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Review: Desorption Step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01612" y="1123890"/>
            <a:ext cx="49407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Products are desorbed into the gas phase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49300" y="1949390"/>
            <a:ext cx="10390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       C</a:t>
            </a:r>
          </a:p>
          <a:p>
            <a:pPr algn="ctr"/>
            <a:r>
              <a:rPr lang="en-US" sz="2000" dirty="0" smtClean="0"/>
              <a:t>       I</a:t>
            </a:r>
          </a:p>
          <a:p>
            <a:pPr algn="ctr"/>
            <a:r>
              <a:rPr lang="en-US" sz="2000" dirty="0" smtClean="0"/>
              <a:t>-S-S-S-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01800" y="2254190"/>
            <a:ext cx="457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Meiryo"/>
                <a:ea typeface="Meiryo"/>
              </a:rPr>
              <a:t>⇌</a:t>
            </a:r>
            <a:endParaRPr lang="en-US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072433" y="1949390"/>
            <a:ext cx="103906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       C</a:t>
            </a:r>
          </a:p>
          <a:p>
            <a:pPr algn="ctr"/>
            <a:r>
              <a:rPr lang="en-US" sz="2000" dirty="0" smtClean="0"/>
              <a:t>        </a:t>
            </a:r>
          </a:p>
          <a:p>
            <a:pPr algn="ctr"/>
            <a:r>
              <a:rPr lang="en-US" sz="2000" dirty="0" smtClean="0"/>
              <a:t>-S-S-S-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27859" y="1542990"/>
            <a:ext cx="16882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</a:t>
            </a:r>
            <a:r>
              <a:rPr lang="en-US" sz="2000" dirty="0" smtClean="0">
                <a:latin typeface="Arial"/>
                <a:cs typeface="Arial"/>
              </a:rPr>
              <a:t>·S </a:t>
            </a:r>
            <a:r>
              <a:rPr lang="en-US" sz="2000" dirty="0" smtClean="0">
                <a:latin typeface="Meiryo"/>
                <a:ea typeface="Meiryo"/>
                <a:cs typeface="Arial"/>
              </a:rPr>
              <a:t>⇌ </a:t>
            </a:r>
            <a:r>
              <a:rPr lang="en-US" sz="2000" dirty="0" smtClean="0">
                <a:ea typeface="Meiryo"/>
                <a:cs typeface="Arial"/>
              </a:rPr>
              <a:t>C + S</a:t>
            </a:r>
            <a:endParaRPr lang="en-US" sz="2000" dirty="0" smtClean="0"/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>
            <p:extLst/>
          </p:nvPr>
        </p:nvGraphicFramePr>
        <p:xfrm>
          <a:off x="3251200" y="2012950"/>
          <a:ext cx="26924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5" name="Equation" r:id="rId3" imgW="2692080" imgH="812520" progId="Equation.DSMT4">
                  <p:embed/>
                </p:oleObj>
              </mc:Choice>
              <mc:Fallback>
                <p:oleObj name="Equation" r:id="rId3" imgW="2692080" imgH="812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51200" y="2012950"/>
                        <a:ext cx="26924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6223000" y="2070040"/>
          <a:ext cx="20701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6" name="Equation" r:id="rId5" imgW="2070000" imgH="685800" progId="Equation.DSMT4">
                  <p:embed/>
                </p:oleObj>
              </mc:Choice>
              <mc:Fallback>
                <p:oleObj name="Equation" r:id="rId5" imgW="207000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3000" y="2070040"/>
                        <a:ext cx="20701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873500" y="2800290"/>
            <a:ext cx="15231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Equation </a:t>
            </a:r>
            <a:r>
              <a:rPr lang="en-US" sz="20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III</a:t>
            </a:r>
            <a:endParaRPr lang="en-US" sz="2000" dirty="0" smtClean="0">
              <a:solidFill>
                <a:srgbClr val="006600"/>
              </a:solidFill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79937" y="3352800"/>
            <a:ext cx="75841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Note that the desorption of C is the reverse of the adsorption of C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3873500" y="3784600"/>
          <a:ext cx="13970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7" name="Equation" r:id="rId7" imgW="1396800" imgH="355320" progId="Equation.DSMT4">
                  <p:embed/>
                </p:oleObj>
              </mc:Choice>
              <mc:Fallback>
                <p:oleObj name="Equation" r:id="rId7" imgW="139680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3500" y="3784600"/>
                        <a:ext cx="13970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609600" y="4243257"/>
            <a:ext cx="792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Also the desorption equilibrium constant K</a:t>
            </a:r>
            <a:r>
              <a:rPr lang="en-US" sz="2000" baseline="-25000" dirty="0" smtClean="0"/>
              <a:t>D,C</a:t>
            </a:r>
            <a:r>
              <a:rPr lang="en-US" sz="2000" dirty="0" smtClean="0"/>
              <a:t> is the reciprocal of the adsorption equilibrium constant K</a:t>
            </a:r>
            <a:r>
              <a:rPr lang="en-US" sz="2000" baseline="-25000" dirty="0" smtClean="0"/>
              <a:t>C</a:t>
            </a:r>
            <a:endParaRPr lang="en-US" sz="2000" dirty="0" smtClean="0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/>
          </p:nvPr>
        </p:nvGraphicFramePr>
        <p:xfrm>
          <a:off x="3975100" y="4900283"/>
          <a:ext cx="11938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8" name="Equation" r:id="rId9" imgW="1193760" imgH="685800" progId="Equation.DSMT4">
                  <p:embed/>
                </p:oleObj>
              </mc:Choice>
              <mc:Fallback>
                <p:oleObj name="Equation" r:id="rId9" imgW="119376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5100" y="4900283"/>
                        <a:ext cx="1193800" cy="685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2" name="Object 6"/>
          <p:cNvGraphicFramePr>
            <a:graphicFrameLocks noChangeAspect="1"/>
          </p:cNvGraphicFramePr>
          <p:nvPr>
            <p:extLst/>
          </p:nvPr>
        </p:nvGraphicFramePr>
        <p:xfrm>
          <a:off x="3105150" y="6127750"/>
          <a:ext cx="29337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89" name="Equation" r:id="rId11" imgW="2933640" imgH="368280" progId="Equation.DSMT4">
                  <p:embed/>
                </p:oleObj>
              </mc:Choice>
              <mc:Fallback>
                <p:oleObj name="Equation" r:id="rId11" imgW="293364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5150" y="6127750"/>
                        <a:ext cx="29337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319875" y="5581128"/>
            <a:ext cx="85042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Substituting 1/K</a:t>
            </a:r>
            <a:r>
              <a:rPr lang="en-US" sz="2000" baseline="-25000" dirty="0" smtClean="0"/>
              <a:t>C</a:t>
            </a:r>
            <a:r>
              <a:rPr lang="en-US" sz="2000" dirty="0" smtClean="0"/>
              <a:t> for K</a:t>
            </a:r>
            <a:r>
              <a:rPr lang="en-US" sz="2000" baseline="-25000" dirty="0" smtClean="0"/>
              <a:t>D,C</a:t>
            </a:r>
            <a:r>
              <a:rPr lang="en-US" sz="2000" dirty="0" smtClean="0"/>
              <a:t> in the rate equation for product desorption gives:</a:t>
            </a:r>
          </a:p>
        </p:txBody>
      </p:sp>
    </p:spTree>
    <p:extLst>
      <p:ext uri="{BB962C8B-B14F-4D97-AF65-F5344CB8AC3E}">
        <p14:creationId xmlns:p14="http://schemas.microsoft.com/office/powerpoint/2010/main" val="959457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Evaluating a Catalytic Reaction Mechanism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214021"/>
            <a:ext cx="89154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05000"/>
              </a:lnSpc>
              <a:buFont typeface="Arial" pitchFamily="34" charset="0"/>
              <a:buChar char="•"/>
            </a:pPr>
            <a:r>
              <a:rPr lang="en-US" sz="2000" dirty="0" smtClean="0"/>
              <a:t>Collect experimental data from test reactor</a:t>
            </a:r>
          </a:p>
          <a:p>
            <a:pPr marL="228600" indent="-228600">
              <a:lnSpc>
                <a:spcPct val="105000"/>
              </a:lnSpc>
              <a:buFont typeface="Arial" pitchFamily="34" charset="0"/>
              <a:buChar char="•"/>
            </a:pPr>
            <a:r>
              <a:rPr lang="en-US" sz="2000" dirty="0" smtClean="0"/>
              <a:t>Derive </a:t>
            </a:r>
            <a:r>
              <a:rPr lang="en-US" sz="2000" dirty="0"/>
              <a:t>a rate </a:t>
            </a:r>
            <a:r>
              <a:rPr lang="en-US" sz="2000" dirty="0" smtClean="0"/>
              <a:t>law</a:t>
            </a:r>
          </a:p>
          <a:p>
            <a:pPr marL="685800" lvl="1" indent="-228600">
              <a:lnSpc>
                <a:spcPct val="105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6600"/>
                </a:solidFill>
              </a:rPr>
              <a:t>Select </a:t>
            </a:r>
            <a:r>
              <a:rPr lang="en-US" sz="2000" dirty="0">
                <a:solidFill>
                  <a:srgbClr val="006600"/>
                </a:solidFill>
              </a:rPr>
              <a:t>among types of adsorption, surface reaction, and </a:t>
            </a:r>
            <a:r>
              <a:rPr lang="en-US" sz="2000" dirty="0" smtClean="0">
                <a:solidFill>
                  <a:srgbClr val="006600"/>
                </a:solidFill>
              </a:rPr>
              <a:t>desorption</a:t>
            </a:r>
          </a:p>
          <a:p>
            <a:pPr marL="685800" lvl="1" indent="-228600">
              <a:lnSpc>
                <a:spcPct val="105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6600"/>
                </a:solidFill>
              </a:rPr>
              <a:t>Write </a:t>
            </a:r>
            <a:r>
              <a:rPr lang="en-US" sz="2000" dirty="0">
                <a:solidFill>
                  <a:srgbClr val="006600"/>
                </a:solidFill>
              </a:rPr>
              <a:t>rate laws for each individual step, </a:t>
            </a:r>
            <a:r>
              <a:rPr lang="en-US" sz="2000" u="sng" dirty="0">
                <a:solidFill>
                  <a:srgbClr val="006600"/>
                </a:solidFill>
              </a:rPr>
              <a:t>assuming all are </a:t>
            </a:r>
            <a:r>
              <a:rPr lang="en-US" sz="2000" u="sng" dirty="0" smtClean="0">
                <a:solidFill>
                  <a:srgbClr val="006600"/>
                </a:solidFill>
              </a:rPr>
              <a:t>reversible</a:t>
            </a:r>
          </a:p>
          <a:p>
            <a:pPr marL="685800" lvl="1" indent="-228600">
              <a:lnSpc>
                <a:spcPct val="105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6600"/>
                </a:solidFill>
              </a:rPr>
              <a:t>Postulate </a:t>
            </a:r>
            <a:r>
              <a:rPr lang="en-US" sz="2000" dirty="0">
                <a:solidFill>
                  <a:srgbClr val="006600"/>
                </a:solidFill>
              </a:rPr>
              <a:t>which step is rate </a:t>
            </a:r>
            <a:r>
              <a:rPr lang="en-US" sz="2000" dirty="0" smtClean="0">
                <a:solidFill>
                  <a:srgbClr val="006600"/>
                </a:solidFill>
              </a:rPr>
              <a:t>limiting</a:t>
            </a:r>
          </a:p>
          <a:p>
            <a:pPr marL="1143000" lvl="2" indent="-228600">
              <a:lnSpc>
                <a:spcPct val="105000"/>
              </a:lnSpc>
              <a:buFont typeface="Arial" pitchFamily="34" charset="0"/>
              <a:buChar char="•"/>
            </a:pPr>
            <a:r>
              <a:rPr lang="en-US" sz="2000" b="1" dirty="0" smtClean="0">
                <a:solidFill>
                  <a:srgbClr val="C00000"/>
                </a:solidFill>
              </a:rPr>
              <a:t>Surface </a:t>
            </a:r>
            <a:r>
              <a:rPr lang="en-US" sz="2000" b="1" dirty="0">
                <a:solidFill>
                  <a:srgbClr val="C00000"/>
                </a:solidFill>
              </a:rPr>
              <a:t>reaction step is rate limiting ~70% of the </a:t>
            </a:r>
            <a:r>
              <a:rPr lang="en-US" sz="2000" b="1" dirty="0" smtClean="0">
                <a:solidFill>
                  <a:srgbClr val="C00000"/>
                </a:solidFill>
              </a:rPr>
              <a:t>time!</a:t>
            </a:r>
          </a:p>
          <a:p>
            <a:pPr marL="685800" lvl="2" indent="-228600">
              <a:lnSpc>
                <a:spcPct val="105000"/>
              </a:lnSpc>
              <a:buFont typeface="Arial" pitchFamily="34" charset="0"/>
              <a:buChar char="•"/>
            </a:pPr>
            <a:r>
              <a:rPr lang="en-US" sz="2000" dirty="0">
                <a:solidFill>
                  <a:srgbClr val="006600"/>
                </a:solidFill>
              </a:rPr>
              <a:t>Use non-rate-limiting steps to eliminate the surface concentration terms that cannot be measured</a:t>
            </a:r>
          </a:p>
          <a:p>
            <a:pPr marL="1143000" lvl="3" indent="-228600">
              <a:lnSpc>
                <a:spcPct val="105000"/>
              </a:lnSpc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7030A0"/>
                </a:solidFill>
              </a:rPr>
              <a:t>Assume PSSH (rate </a:t>
            </a:r>
            <a:r>
              <a:rPr lang="en-US" sz="2000" dirty="0">
                <a:solidFill>
                  <a:srgbClr val="7030A0"/>
                </a:solidFill>
              </a:rPr>
              <a:t>of </a:t>
            </a:r>
            <a:r>
              <a:rPr lang="en-US" sz="2000" dirty="0" smtClean="0">
                <a:solidFill>
                  <a:srgbClr val="7030A0"/>
                </a:solidFill>
              </a:rPr>
              <a:t>ads </a:t>
            </a:r>
            <a:r>
              <a:rPr lang="en-US" sz="2000" dirty="0">
                <a:solidFill>
                  <a:srgbClr val="7030A0"/>
                </a:solidFill>
              </a:rPr>
              <a:t>=  rate of surface </a:t>
            </a:r>
            <a:r>
              <a:rPr lang="en-US" sz="2000" dirty="0" err="1" smtClean="0">
                <a:solidFill>
                  <a:srgbClr val="7030A0"/>
                </a:solidFill>
              </a:rPr>
              <a:t>rxn</a:t>
            </a:r>
            <a:r>
              <a:rPr lang="en-US" sz="2000" dirty="0" smtClean="0">
                <a:solidFill>
                  <a:srgbClr val="7030A0"/>
                </a:solidFill>
              </a:rPr>
              <a:t> </a:t>
            </a:r>
            <a:r>
              <a:rPr lang="en-US" sz="2000" dirty="0">
                <a:solidFill>
                  <a:srgbClr val="7030A0"/>
                </a:solidFill>
              </a:rPr>
              <a:t>= rate of </a:t>
            </a:r>
            <a:r>
              <a:rPr lang="en-US" sz="2000" dirty="0" err="1" smtClean="0">
                <a:solidFill>
                  <a:srgbClr val="7030A0"/>
                </a:solidFill>
              </a:rPr>
              <a:t>desorp</a:t>
            </a:r>
            <a:r>
              <a:rPr lang="en-US" sz="2000" dirty="0" smtClean="0">
                <a:solidFill>
                  <a:srgbClr val="7030A0"/>
                </a:solidFill>
              </a:rPr>
              <a:t>)  </a:t>
            </a:r>
            <a:endParaRPr lang="en-US" sz="2000" dirty="0">
              <a:solidFill>
                <a:srgbClr val="7030A0"/>
              </a:solidFill>
            </a:endParaRPr>
          </a:p>
          <a:p>
            <a:pPr marL="1371600" lvl="4" indent="-228600">
              <a:lnSpc>
                <a:spcPct val="105000"/>
              </a:lnSpc>
              <a:buFont typeface="Arial" pitchFamily="34" charset="0"/>
              <a:buChar char="•"/>
            </a:pPr>
            <a:r>
              <a:rPr lang="en-US" sz="2000" dirty="0">
                <a:solidFill>
                  <a:srgbClr val="7030A0"/>
                </a:solidFill>
              </a:rPr>
              <a:t>No accumulation of species on the surface or near interface</a:t>
            </a:r>
          </a:p>
          <a:p>
            <a:pPr marL="1371600" lvl="4" indent="-228600">
              <a:lnSpc>
                <a:spcPct val="105000"/>
              </a:lnSpc>
              <a:buFont typeface="Arial" pitchFamily="34" charset="0"/>
              <a:buChar char="•"/>
            </a:pPr>
            <a:r>
              <a:rPr lang="en-US" sz="2000" dirty="0">
                <a:solidFill>
                  <a:srgbClr val="7030A0"/>
                </a:solidFill>
              </a:rPr>
              <a:t>Each species adsorbed on </a:t>
            </a:r>
            <a:r>
              <a:rPr lang="en-US" sz="2000" dirty="0" smtClean="0">
                <a:solidFill>
                  <a:srgbClr val="7030A0"/>
                </a:solidFill>
              </a:rPr>
              <a:t>surface </a:t>
            </a:r>
            <a:r>
              <a:rPr lang="en-US" sz="2000" dirty="0">
                <a:solidFill>
                  <a:srgbClr val="7030A0"/>
                </a:solidFill>
              </a:rPr>
              <a:t>is a reactive intermediate</a:t>
            </a:r>
          </a:p>
          <a:p>
            <a:pPr lvl="3" indent="-228600">
              <a:lnSpc>
                <a:spcPct val="105000"/>
              </a:lnSpc>
              <a:buFont typeface="Arial" pitchFamily="34" charset="0"/>
              <a:buChar char="•"/>
            </a:pPr>
            <a:r>
              <a:rPr lang="en-US" sz="2000" dirty="0">
                <a:solidFill>
                  <a:srgbClr val="7030A0"/>
                </a:solidFill>
              </a:rPr>
              <a:t>Net rate of formation of species i adsorbed on </a:t>
            </a:r>
            <a:r>
              <a:rPr lang="en-US" sz="2000" dirty="0" smtClean="0">
                <a:solidFill>
                  <a:srgbClr val="7030A0"/>
                </a:solidFill>
              </a:rPr>
              <a:t>the surface </a:t>
            </a:r>
            <a:r>
              <a:rPr lang="en-US" sz="2000" dirty="0">
                <a:solidFill>
                  <a:srgbClr val="7030A0"/>
                </a:solidFill>
              </a:rPr>
              <a:t>is 0, </a:t>
            </a:r>
            <a:r>
              <a:rPr lang="en-US" sz="2000" dirty="0" err="1" smtClean="0">
                <a:solidFill>
                  <a:srgbClr val="7030A0"/>
                </a:solidFill>
              </a:rPr>
              <a:t>r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i</a:t>
            </a:r>
            <a:r>
              <a:rPr lang="en-US" sz="2000" baseline="-25000" dirty="0" err="1" smtClean="0">
                <a:solidFill>
                  <a:srgbClr val="7030A0"/>
                </a:solidFill>
                <a:cs typeface="Arial"/>
              </a:rPr>
              <a:t>·S</a:t>
            </a:r>
            <a:r>
              <a:rPr lang="en-US" sz="2000" dirty="0" smtClean="0">
                <a:solidFill>
                  <a:srgbClr val="7030A0"/>
                </a:solidFill>
                <a:cs typeface="Arial"/>
              </a:rPr>
              <a:t>=0</a:t>
            </a:r>
            <a:endParaRPr lang="en-US" sz="2000" dirty="0" smtClean="0">
              <a:solidFill>
                <a:srgbClr val="7030A0"/>
              </a:solidFill>
            </a:endParaRPr>
          </a:p>
          <a:p>
            <a:pPr marL="228600" indent="-228600">
              <a:lnSpc>
                <a:spcPct val="105000"/>
              </a:lnSpc>
              <a:buFont typeface="Arial" pitchFamily="34" charset="0"/>
              <a:buChar char="•"/>
            </a:pPr>
            <a:r>
              <a:rPr lang="en-US" sz="2000" dirty="0" smtClean="0"/>
              <a:t>See if rate law is consistent with data</a:t>
            </a:r>
          </a:p>
          <a:p>
            <a:pPr marL="228600" indent="-228600">
              <a:lnSpc>
                <a:spcPct val="105000"/>
              </a:lnSpc>
              <a:buFont typeface="Arial" pitchFamily="34" charset="0"/>
              <a:buChar char="•"/>
            </a:pPr>
            <a:r>
              <a:rPr lang="en-US" sz="2000" dirty="0" smtClean="0"/>
              <a:t>If not, then try other surface mechanism (i.e., dual-site adsorption or </a:t>
            </a:r>
            <a:r>
              <a:rPr lang="en-US" sz="2000" dirty="0" err="1" smtClean="0"/>
              <a:t>Eley-Rideal</a:t>
            </a:r>
            <a:r>
              <a:rPr lang="en-US" sz="2000" dirty="0" smtClean="0"/>
              <a:t>) or choose a different rate-limiting step (adsorption or desorption)</a:t>
            </a:r>
          </a:p>
        </p:txBody>
      </p:sp>
    </p:spTree>
    <p:extLst>
      <p:ext uri="{BB962C8B-B14F-4D97-AF65-F5344CB8AC3E}">
        <p14:creationId xmlns:p14="http://schemas.microsoft.com/office/powerpoint/2010/main" val="2830525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L18: CVD &amp; Catalyst Deactivation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838200"/>
            <a:ext cx="8991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>
              <a:buFont typeface="Arial" pitchFamily="34" charset="0"/>
              <a:buChar char="•"/>
            </a:pPr>
            <a:r>
              <a:rPr lang="en-US" sz="2000" dirty="0" smtClean="0"/>
              <a:t>Chemical vapor deposition (CVD)</a:t>
            </a:r>
          </a:p>
          <a:p>
            <a:pPr lvl="1" indent="-174625">
              <a:buFont typeface="Arial" pitchFamily="34" charset="0"/>
              <a:buChar char="•"/>
            </a:pPr>
            <a:r>
              <a:rPr lang="en-US" sz="2000" dirty="0" smtClean="0"/>
              <a:t>Important process in the formation of microcircuits (electrically interconnected films ICs), microprocessors &amp; solar cells</a:t>
            </a:r>
          </a:p>
          <a:p>
            <a:pPr lvl="1" indent="-174625">
              <a:buFont typeface="Arial" pitchFamily="34" charset="0"/>
              <a:buChar char="•"/>
            </a:pPr>
            <a:r>
              <a:rPr lang="en-US" sz="2000" dirty="0" smtClean="0"/>
              <a:t>Used to deposit thin films of material, such as Si, SiO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&amp; germanium (Ge)</a:t>
            </a:r>
          </a:p>
          <a:p>
            <a:pPr lvl="1" indent="-174625">
              <a:buFont typeface="Arial" pitchFamily="34" charset="0"/>
              <a:buChar char="•"/>
            </a:pPr>
            <a:r>
              <a:rPr lang="en-US" altLang="zh-TW" sz="2000" dirty="0" smtClean="0">
                <a:solidFill>
                  <a:srgbClr val="C00000"/>
                </a:solidFill>
              </a:rPr>
              <a:t>Mechanism of CVD is similar to those of heterogeneous catalysis </a:t>
            </a:r>
            <a:r>
              <a:rPr lang="en-US" altLang="zh-TW" sz="2000" b="1" i="1" u="sng" dirty="0" smtClean="0">
                <a:solidFill>
                  <a:srgbClr val="C00000"/>
                </a:solidFill>
              </a:rPr>
              <a:t>e</a:t>
            </a:r>
            <a:r>
              <a:rPr lang="en-US" sz="2000" b="1" i="1" u="sng" dirty="0" smtClean="0">
                <a:solidFill>
                  <a:srgbClr val="C00000"/>
                </a:solidFill>
              </a:rPr>
              <a:t>xcept</a:t>
            </a:r>
            <a:r>
              <a:rPr lang="en-US" sz="2000" i="1" u="sng" dirty="0" smtClean="0">
                <a:solidFill>
                  <a:srgbClr val="C00000"/>
                </a:solidFill>
              </a:rPr>
              <a:t> </a:t>
            </a:r>
            <a:r>
              <a:rPr lang="en-US" sz="2000" u="sng" dirty="0" smtClean="0">
                <a:solidFill>
                  <a:srgbClr val="C00000"/>
                </a:solidFill>
              </a:rPr>
              <a:t>that site concentration (C</a:t>
            </a:r>
            <a:r>
              <a:rPr lang="en-US" sz="2000" u="sng" baseline="-25000" dirty="0" smtClean="0">
                <a:solidFill>
                  <a:srgbClr val="C00000"/>
                </a:solidFill>
              </a:rPr>
              <a:t>V</a:t>
            </a:r>
            <a:r>
              <a:rPr lang="en-US" sz="2000" u="sng" dirty="0" smtClean="0">
                <a:solidFill>
                  <a:srgbClr val="C00000"/>
                </a:solidFill>
              </a:rPr>
              <a:t>) is replaced w/ fraction of surface coverage (</a:t>
            </a:r>
            <a:r>
              <a:rPr lang="en-US" sz="2000" u="sng" dirty="0" err="1" smtClean="0">
                <a:solidFill>
                  <a:srgbClr val="C00000"/>
                </a:solidFill>
              </a:rPr>
              <a:t>f</a:t>
            </a:r>
            <a:r>
              <a:rPr lang="en-US" sz="2000" u="sng" baseline="-25000" dirty="0" err="1" smtClean="0">
                <a:solidFill>
                  <a:srgbClr val="C00000"/>
                </a:solidFill>
              </a:rPr>
              <a:t>V</a:t>
            </a:r>
            <a:r>
              <a:rPr lang="en-US" sz="2000" u="sng" dirty="0" smtClean="0">
                <a:solidFill>
                  <a:srgbClr val="C00000"/>
                </a:solidFill>
              </a:rPr>
              <a:t>)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1143000" y="3779520"/>
            <a:ext cx="2362204" cy="944880"/>
            <a:chOff x="609596" y="3657600"/>
            <a:chExt cx="2362204" cy="944880"/>
          </a:xfrm>
        </p:grpSpPr>
        <p:sp>
          <p:nvSpPr>
            <p:cNvPr id="7" name="Cube 6"/>
            <p:cNvSpPr/>
            <p:nvPr/>
          </p:nvSpPr>
          <p:spPr>
            <a:xfrm>
              <a:off x="914400" y="3657600"/>
              <a:ext cx="640080" cy="64008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Cube 5"/>
            <p:cNvSpPr/>
            <p:nvPr/>
          </p:nvSpPr>
          <p:spPr>
            <a:xfrm>
              <a:off x="1404256" y="3657600"/>
              <a:ext cx="640080" cy="64008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ube 7"/>
            <p:cNvSpPr/>
            <p:nvPr/>
          </p:nvSpPr>
          <p:spPr>
            <a:xfrm>
              <a:off x="1841864" y="3657600"/>
              <a:ext cx="640080" cy="64008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Cube 8"/>
            <p:cNvSpPr/>
            <p:nvPr/>
          </p:nvSpPr>
          <p:spPr>
            <a:xfrm>
              <a:off x="2331720" y="3657600"/>
              <a:ext cx="640080" cy="64008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ube 9"/>
            <p:cNvSpPr/>
            <p:nvPr/>
          </p:nvSpPr>
          <p:spPr>
            <a:xfrm>
              <a:off x="761998" y="3810000"/>
              <a:ext cx="640080" cy="64008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ube 10"/>
            <p:cNvSpPr/>
            <p:nvPr/>
          </p:nvSpPr>
          <p:spPr>
            <a:xfrm>
              <a:off x="1251854" y="3810000"/>
              <a:ext cx="640080" cy="64008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Cube 11"/>
            <p:cNvSpPr/>
            <p:nvPr/>
          </p:nvSpPr>
          <p:spPr>
            <a:xfrm>
              <a:off x="1689462" y="3810000"/>
              <a:ext cx="640080" cy="64008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Cube 12"/>
            <p:cNvSpPr/>
            <p:nvPr/>
          </p:nvSpPr>
          <p:spPr>
            <a:xfrm>
              <a:off x="2179318" y="3810000"/>
              <a:ext cx="640080" cy="64008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Cube 13"/>
            <p:cNvSpPr/>
            <p:nvPr/>
          </p:nvSpPr>
          <p:spPr>
            <a:xfrm>
              <a:off x="609596" y="3962400"/>
              <a:ext cx="640080" cy="64008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Si</a:t>
              </a:r>
              <a:endParaRPr lang="en-US" dirty="0"/>
            </a:p>
          </p:txBody>
        </p:sp>
        <p:sp>
          <p:nvSpPr>
            <p:cNvPr id="15" name="Cube 14"/>
            <p:cNvSpPr/>
            <p:nvPr/>
          </p:nvSpPr>
          <p:spPr>
            <a:xfrm>
              <a:off x="1099452" y="3962400"/>
              <a:ext cx="640080" cy="64008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Si</a:t>
              </a:r>
              <a:endParaRPr lang="en-US" dirty="0"/>
            </a:p>
          </p:txBody>
        </p:sp>
        <p:sp>
          <p:nvSpPr>
            <p:cNvPr id="16" name="Cube 15"/>
            <p:cNvSpPr/>
            <p:nvPr/>
          </p:nvSpPr>
          <p:spPr>
            <a:xfrm>
              <a:off x="1537060" y="3962400"/>
              <a:ext cx="640080" cy="64008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Si</a:t>
              </a:r>
              <a:endParaRPr lang="en-US" dirty="0"/>
            </a:p>
          </p:txBody>
        </p:sp>
        <p:sp>
          <p:nvSpPr>
            <p:cNvPr id="17" name="Cube 16"/>
            <p:cNvSpPr/>
            <p:nvPr/>
          </p:nvSpPr>
          <p:spPr>
            <a:xfrm>
              <a:off x="2026916" y="3962400"/>
              <a:ext cx="640080" cy="64008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Si</a:t>
              </a:r>
              <a:endParaRPr lang="en-US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286000" y="2929053"/>
            <a:ext cx="1404756" cy="781110"/>
            <a:chOff x="1632858" y="2667000"/>
            <a:chExt cx="1404756" cy="781110"/>
          </a:xfrm>
        </p:grpSpPr>
        <p:sp>
          <p:nvSpPr>
            <p:cNvPr id="19" name="TextBox 18"/>
            <p:cNvSpPr txBox="1"/>
            <p:nvPr/>
          </p:nvSpPr>
          <p:spPr>
            <a:xfrm>
              <a:off x="2133600" y="3048000"/>
              <a:ext cx="4138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Si</a:t>
              </a:r>
            </a:p>
          </p:txBody>
        </p:sp>
        <p:cxnSp>
          <p:nvCxnSpPr>
            <p:cNvPr id="21" name="Straight Connector 20"/>
            <p:cNvCxnSpPr/>
            <p:nvPr/>
          </p:nvCxnSpPr>
          <p:spPr>
            <a:xfrm flipV="1">
              <a:off x="2438400" y="2971800"/>
              <a:ext cx="304800" cy="2286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2667000" y="2667000"/>
              <a:ext cx="37061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H</a:t>
              </a:r>
            </a:p>
          </p:txBody>
        </p:sp>
        <p:cxnSp>
          <p:nvCxnSpPr>
            <p:cNvPr id="23" name="Straight Connector 22"/>
            <p:cNvCxnSpPr/>
            <p:nvPr/>
          </p:nvCxnSpPr>
          <p:spPr>
            <a:xfrm>
              <a:off x="1905000" y="2971800"/>
              <a:ext cx="304800" cy="2286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1632858" y="2667000"/>
              <a:ext cx="37061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H</a:t>
              </a: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729342" y="3078480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silicon hydride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3657600" y="3126378"/>
            <a:ext cx="1554480" cy="400110"/>
            <a:chOff x="2895600" y="3461658"/>
            <a:chExt cx="1554480" cy="400110"/>
          </a:xfrm>
        </p:grpSpPr>
        <p:cxnSp>
          <p:nvCxnSpPr>
            <p:cNvPr id="28" name="Straight Arrow Connector 27"/>
            <p:cNvCxnSpPr/>
            <p:nvPr/>
          </p:nvCxnSpPr>
          <p:spPr>
            <a:xfrm>
              <a:off x="2895600" y="3810000"/>
              <a:ext cx="1554480" cy="1588"/>
            </a:xfrm>
            <a:prstGeom prst="straightConnector1">
              <a:avLst/>
            </a:prstGeom>
            <a:ln w="28575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2961292" y="3461658"/>
              <a:ext cx="13821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adsorption</a:t>
              </a: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5181600" y="2724090"/>
            <a:ext cx="2776356" cy="1662057"/>
            <a:chOff x="5181600" y="2833743"/>
            <a:chExt cx="2776356" cy="1662057"/>
          </a:xfrm>
        </p:grpSpPr>
        <p:grpSp>
          <p:nvGrpSpPr>
            <p:cNvPr id="31" name="Group 30"/>
            <p:cNvGrpSpPr/>
            <p:nvPr/>
          </p:nvGrpSpPr>
          <p:grpSpPr>
            <a:xfrm>
              <a:off x="5181600" y="3550920"/>
              <a:ext cx="2362204" cy="944880"/>
              <a:chOff x="609596" y="3657600"/>
              <a:chExt cx="2362204" cy="944880"/>
            </a:xfrm>
          </p:grpSpPr>
          <p:sp>
            <p:nvSpPr>
              <p:cNvPr id="32" name="Cube 31"/>
              <p:cNvSpPr/>
              <p:nvPr/>
            </p:nvSpPr>
            <p:spPr>
              <a:xfrm>
                <a:off x="914400" y="36576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Cube 32"/>
              <p:cNvSpPr/>
              <p:nvPr/>
            </p:nvSpPr>
            <p:spPr>
              <a:xfrm>
                <a:off x="1404256" y="36576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Cube 33"/>
              <p:cNvSpPr/>
              <p:nvPr/>
            </p:nvSpPr>
            <p:spPr>
              <a:xfrm>
                <a:off x="1841864" y="36576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5" name="Cube 34"/>
              <p:cNvSpPr/>
              <p:nvPr/>
            </p:nvSpPr>
            <p:spPr>
              <a:xfrm>
                <a:off x="2331720" y="36576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Cube 35"/>
              <p:cNvSpPr/>
              <p:nvPr/>
            </p:nvSpPr>
            <p:spPr>
              <a:xfrm>
                <a:off x="761998" y="38100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Cube 36"/>
              <p:cNvSpPr/>
              <p:nvPr/>
            </p:nvSpPr>
            <p:spPr>
              <a:xfrm>
                <a:off x="1251854" y="38100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Cube 37"/>
              <p:cNvSpPr/>
              <p:nvPr/>
            </p:nvSpPr>
            <p:spPr>
              <a:xfrm>
                <a:off x="1689462" y="38100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Cube 38"/>
              <p:cNvSpPr/>
              <p:nvPr/>
            </p:nvSpPr>
            <p:spPr>
              <a:xfrm>
                <a:off x="2179318" y="38100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Cube 39"/>
              <p:cNvSpPr/>
              <p:nvPr/>
            </p:nvSpPr>
            <p:spPr>
              <a:xfrm>
                <a:off x="609596" y="39624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Si</a:t>
                </a:r>
                <a:endParaRPr lang="en-US" dirty="0"/>
              </a:p>
            </p:txBody>
          </p:sp>
          <p:sp>
            <p:nvSpPr>
              <p:cNvPr id="41" name="Cube 40"/>
              <p:cNvSpPr/>
              <p:nvPr/>
            </p:nvSpPr>
            <p:spPr>
              <a:xfrm>
                <a:off x="1099452" y="39624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Si</a:t>
                </a:r>
                <a:endParaRPr lang="en-US" dirty="0"/>
              </a:p>
            </p:txBody>
          </p:sp>
          <p:sp>
            <p:nvSpPr>
              <p:cNvPr id="42" name="Cube 41"/>
              <p:cNvSpPr/>
              <p:nvPr/>
            </p:nvSpPr>
            <p:spPr>
              <a:xfrm>
                <a:off x="1537060" y="39624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Si</a:t>
                </a:r>
                <a:endParaRPr lang="en-US" dirty="0"/>
              </a:p>
            </p:txBody>
          </p:sp>
          <p:sp>
            <p:nvSpPr>
              <p:cNvPr id="43" name="Cube 42"/>
              <p:cNvSpPr/>
              <p:nvPr/>
            </p:nvSpPr>
            <p:spPr>
              <a:xfrm>
                <a:off x="2026916" y="39624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Si</a:t>
                </a:r>
                <a:endParaRPr lang="en-US" dirty="0"/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>
              <a:off x="6553200" y="2833743"/>
              <a:ext cx="1404756" cy="781110"/>
              <a:chOff x="5170714" y="3323601"/>
              <a:chExt cx="1404756" cy="781110"/>
            </a:xfrm>
          </p:grpSpPr>
          <p:grpSp>
            <p:nvGrpSpPr>
              <p:cNvPr id="44" name="Group 43"/>
              <p:cNvGrpSpPr/>
              <p:nvPr/>
            </p:nvGrpSpPr>
            <p:grpSpPr>
              <a:xfrm>
                <a:off x="5170714" y="3323601"/>
                <a:ext cx="1404756" cy="696980"/>
                <a:chOff x="1632858" y="2833743"/>
                <a:chExt cx="1404756" cy="696980"/>
              </a:xfrm>
            </p:grpSpPr>
            <p:sp>
              <p:nvSpPr>
                <p:cNvPr id="45" name="TextBox 44"/>
                <p:cNvSpPr txBox="1"/>
                <p:nvPr/>
              </p:nvSpPr>
              <p:spPr>
                <a:xfrm>
                  <a:off x="2133600" y="3130613"/>
                  <a:ext cx="41389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 smtClean="0"/>
                    <a:t>Si</a:t>
                  </a:r>
                </a:p>
              </p:txBody>
            </p:sp>
            <p:cxnSp>
              <p:nvCxnSpPr>
                <p:cNvPr id="46" name="Straight Connector 45"/>
                <p:cNvCxnSpPr/>
                <p:nvPr/>
              </p:nvCxnSpPr>
              <p:spPr>
                <a:xfrm flipV="1">
                  <a:off x="2438400" y="3081453"/>
                  <a:ext cx="304800" cy="2286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7" name="TextBox 46"/>
                <p:cNvSpPr txBox="1"/>
                <p:nvPr/>
              </p:nvSpPr>
              <p:spPr>
                <a:xfrm>
                  <a:off x="2667000" y="2833743"/>
                  <a:ext cx="370614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 smtClean="0"/>
                    <a:t>H</a:t>
                  </a:r>
                </a:p>
              </p:txBody>
            </p:sp>
            <p:cxnSp>
              <p:nvCxnSpPr>
                <p:cNvPr id="48" name="Straight Connector 47"/>
                <p:cNvCxnSpPr/>
                <p:nvPr/>
              </p:nvCxnSpPr>
              <p:spPr>
                <a:xfrm>
                  <a:off x="1905000" y="3081453"/>
                  <a:ext cx="304800" cy="2286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9" name="TextBox 48"/>
                <p:cNvSpPr txBox="1"/>
                <p:nvPr/>
              </p:nvSpPr>
              <p:spPr>
                <a:xfrm>
                  <a:off x="1632858" y="2833743"/>
                  <a:ext cx="370614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 smtClean="0"/>
                    <a:t>H</a:t>
                  </a:r>
                </a:p>
              </p:txBody>
            </p:sp>
          </p:grpSp>
          <p:cxnSp>
            <p:nvCxnSpPr>
              <p:cNvPr id="51" name="Straight Connector 50"/>
              <p:cNvCxnSpPr/>
              <p:nvPr/>
            </p:nvCxnSpPr>
            <p:spPr>
              <a:xfrm rot="5400000">
                <a:off x="5765074" y="4013271"/>
                <a:ext cx="18288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78" name="Group 77"/>
          <p:cNvGrpSpPr/>
          <p:nvPr/>
        </p:nvGrpSpPr>
        <p:grpSpPr>
          <a:xfrm>
            <a:off x="2209800" y="5148147"/>
            <a:ext cx="2362204" cy="1432558"/>
            <a:chOff x="3048000" y="5118464"/>
            <a:chExt cx="2362204" cy="1432558"/>
          </a:xfrm>
        </p:grpSpPr>
        <p:grpSp>
          <p:nvGrpSpPr>
            <p:cNvPr id="55" name="Group 30"/>
            <p:cNvGrpSpPr/>
            <p:nvPr/>
          </p:nvGrpSpPr>
          <p:grpSpPr>
            <a:xfrm>
              <a:off x="3048000" y="5606142"/>
              <a:ext cx="2362204" cy="944880"/>
              <a:chOff x="609596" y="3657600"/>
              <a:chExt cx="2362204" cy="944880"/>
            </a:xfrm>
          </p:grpSpPr>
          <p:sp>
            <p:nvSpPr>
              <p:cNvPr id="64" name="Cube 63"/>
              <p:cNvSpPr/>
              <p:nvPr/>
            </p:nvSpPr>
            <p:spPr>
              <a:xfrm>
                <a:off x="914400" y="36576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Cube 64"/>
              <p:cNvSpPr/>
              <p:nvPr/>
            </p:nvSpPr>
            <p:spPr>
              <a:xfrm>
                <a:off x="1404256" y="36576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Cube 65"/>
              <p:cNvSpPr/>
              <p:nvPr/>
            </p:nvSpPr>
            <p:spPr>
              <a:xfrm>
                <a:off x="1841864" y="36576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Cube 66"/>
              <p:cNvSpPr/>
              <p:nvPr/>
            </p:nvSpPr>
            <p:spPr>
              <a:xfrm>
                <a:off x="2331720" y="36576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Cube 67"/>
              <p:cNvSpPr/>
              <p:nvPr/>
            </p:nvSpPr>
            <p:spPr>
              <a:xfrm>
                <a:off x="761998" y="38100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Cube 68"/>
              <p:cNvSpPr/>
              <p:nvPr/>
            </p:nvSpPr>
            <p:spPr>
              <a:xfrm>
                <a:off x="1251854" y="38100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Cube 69"/>
              <p:cNvSpPr/>
              <p:nvPr/>
            </p:nvSpPr>
            <p:spPr>
              <a:xfrm>
                <a:off x="1689462" y="38100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Cube 70"/>
              <p:cNvSpPr/>
              <p:nvPr/>
            </p:nvSpPr>
            <p:spPr>
              <a:xfrm>
                <a:off x="2179318" y="38100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2" name="Cube 71"/>
              <p:cNvSpPr/>
              <p:nvPr/>
            </p:nvSpPr>
            <p:spPr>
              <a:xfrm>
                <a:off x="609596" y="39624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Si</a:t>
                </a:r>
                <a:endParaRPr lang="en-US" dirty="0"/>
              </a:p>
            </p:txBody>
          </p:sp>
          <p:sp>
            <p:nvSpPr>
              <p:cNvPr id="73" name="Cube 72"/>
              <p:cNvSpPr/>
              <p:nvPr/>
            </p:nvSpPr>
            <p:spPr>
              <a:xfrm>
                <a:off x="1099452" y="39624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Si</a:t>
                </a:r>
                <a:endParaRPr lang="en-US" dirty="0"/>
              </a:p>
            </p:txBody>
          </p:sp>
          <p:sp>
            <p:nvSpPr>
              <p:cNvPr id="74" name="Cube 73"/>
              <p:cNvSpPr/>
              <p:nvPr/>
            </p:nvSpPr>
            <p:spPr>
              <a:xfrm>
                <a:off x="1537060" y="39624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Si</a:t>
                </a:r>
                <a:endParaRPr lang="en-US" dirty="0"/>
              </a:p>
            </p:txBody>
          </p:sp>
          <p:sp>
            <p:nvSpPr>
              <p:cNvPr id="75" name="Cube 74"/>
              <p:cNvSpPr/>
              <p:nvPr/>
            </p:nvSpPr>
            <p:spPr>
              <a:xfrm>
                <a:off x="2026916" y="39624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Si</a:t>
                </a:r>
                <a:endParaRPr lang="en-US" dirty="0"/>
              </a:p>
            </p:txBody>
          </p:sp>
        </p:grpSp>
        <p:sp>
          <p:nvSpPr>
            <p:cNvPr id="76" name="Cube 75"/>
            <p:cNvSpPr/>
            <p:nvPr/>
          </p:nvSpPr>
          <p:spPr>
            <a:xfrm>
              <a:off x="4770120" y="5118464"/>
              <a:ext cx="640080" cy="64008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Si</a:t>
              </a:r>
              <a:endParaRPr lang="en-US" dirty="0"/>
            </a:p>
          </p:txBody>
        </p:sp>
      </p:grpSp>
      <p:cxnSp>
        <p:nvCxnSpPr>
          <p:cNvPr id="90" name="Elbow Connector 89"/>
          <p:cNvCxnSpPr/>
          <p:nvPr/>
        </p:nvCxnSpPr>
        <p:spPr>
          <a:xfrm rot="10800000" flipV="1">
            <a:off x="4648200" y="4462347"/>
            <a:ext cx="1066800" cy="914400"/>
          </a:xfrm>
          <a:prstGeom prst="bentConnector3">
            <a:avLst>
              <a:gd name="adj1" fmla="val 0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5791200" y="4767147"/>
            <a:ext cx="20505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Surface reaction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3200400" y="4919547"/>
            <a:ext cx="46519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H</a:t>
            </a:r>
            <a:r>
              <a:rPr lang="en-US" sz="2000" baseline="-25000" dirty="0" smtClean="0"/>
              <a:t>2</a:t>
            </a:r>
            <a:endParaRPr lang="en-US" sz="2000" dirty="0" smtClean="0"/>
          </a:p>
        </p:txBody>
      </p:sp>
      <p:sp>
        <p:nvSpPr>
          <p:cNvPr id="98" name="TextBox 97"/>
          <p:cNvSpPr txBox="1"/>
          <p:nvPr/>
        </p:nvSpPr>
        <p:spPr>
          <a:xfrm>
            <a:off x="4724400" y="5410200"/>
            <a:ext cx="4114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No desorption occurs, the product, Si, remains attached to the surface, forms a new surface</a:t>
            </a:r>
          </a:p>
        </p:txBody>
      </p:sp>
    </p:spTree>
    <p:extLst>
      <p:ext uri="{BB962C8B-B14F-4D97-AF65-F5344CB8AC3E}">
        <p14:creationId xmlns:p14="http://schemas.microsoft.com/office/powerpoint/2010/main" val="3346394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96" grpId="0"/>
      <p:bldP spid="97" grpId="0"/>
      <p:bldP spid="9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Growth of Silicon Film by CVD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43000" y="2667000"/>
            <a:ext cx="74256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Write out elementary reactions and assume a rate-limiting step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1657105"/>
              </p:ext>
            </p:extLst>
          </p:nvPr>
        </p:nvGraphicFramePr>
        <p:xfrm>
          <a:off x="4606925" y="3102823"/>
          <a:ext cx="26162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730" name="Equation" r:id="rId3" imgW="2616120" imgH="355320" progId="Equation.DSMT4">
                  <p:embed/>
                </p:oleObj>
              </mc:Choice>
              <mc:Fallback>
                <p:oleObj name="Equation" r:id="rId3" imgW="261612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6925" y="3102823"/>
                        <a:ext cx="26162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346879" y="3048000"/>
            <a:ext cx="1680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1. Adsorption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75279" y="3392128"/>
            <a:ext cx="70471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Rate of adsorption = rate of attachment – rate of detachment</a:t>
            </a:r>
          </a:p>
        </p:txBody>
      </p:sp>
      <p:graphicFrame>
        <p:nvGraphicFramePr>
          <p:cNvPr id="3481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8689844"/>
              </p:ext>
            </p:extLst>
          </p:nvPr>
        </p:nvGraphicFramePr>
        <p:xfrm>
          <a:off x="909638" y="3943350"/>
          <a:ext cx="35687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731" name="Equation" r:id="rId5" imgW="3568680" imgH="380880" progId="Equation.DSMT4">
                  <p:embed/>
                </p:oleObj>
              </mc:Choice>
              <mc:Fallback>
                <p:oleObj name="Equation" r:id="rId5" imgW="356868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9638" y="3943350"/>
                        <a:ext cx="35687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6510499"/>
              </p:ext>
            </p:extLst>
          </p:nvPr>
        </p:nvGraphicFramePr>
        <p:xfrm>
          <a:off x="5126038" y="3733800"/>
          <a:ext cx="36195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732" name="Equation" r:id="rId7" imgW="3619440" imgH="863280" progId="Equation.DSMT4">
                  <p:embed/>
                </p:oleObj>
              </mc:Choice>
              <mc:Fallback>
                <p:oleObj name="Equation" r:id="rId7" imgW="3619440" imgH="863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6038" y="3733800"/>
                        <a:ext cx="3619500" cy="863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889679" y="4983480"/>
            <a:ext cx="24048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2. Surface reaction:</a:t>
            </a:r>
          </a:p>
        </p:txBody>
      </p:sp>
      <p:graphicFrame>
        <p:nvGraphicFramePr>
          <p:cNvPr id="3482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5823030"/>
              </p:ext>
            </p:extLst>
          </p:nvPr>
        </p:nvGraphicFramePr>
        <p:xfrm>
          <a:off x="4836079" y="5048796"/>
          <a:ext cx="28448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733" name="Equation" r:id="rId9" imgW="2844720" imgH="355320" progId="Equation.DSMT4">
                  <p:embed/>
                </p:oleObj>
              </mc:Choice>
              <mc:Fallback>
                <p:oleObj name="Equation" r:id="rId9" imgW="284472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6079" y="5048796"/>
                        <a:ext cx="28448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1679434"/>
              </p:ext>
            </p:extLst>
          </p:nvPr>
        </p:nvGraphicFramePr>
        <p:xfrm>
          <a:off x="1108075" y="5645150"/>
          <a:ext cx="29591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734" name="Equation" r:id="rId11" imgW="2958840" imgH="380880" progId="Equation.DSMT4">
                  <p:embed/>
                </p:oleObj>
              </mc:Choice>
              <mc:Fallback>
                <p:oleObj name="Equation" r:id="rId11" imgW="2958840" imgH="380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8075" y="5645150"/>
                        <a:ext cx="29591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2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957642"/>
              </p:ext>
            </p:extLst>
          </p:nvPr>
        </p:nvGraphicFramePr>
        <p:xfrm>
          <a:off x="4606925" y="5429250"/>
          <a:ext cx="32766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735" name="Equation" r:id="rId13" imgW="3276360" imgH="812520" progId="Equation.DSMT4">
                  <p:embed/>
                </p:oleObj>
              </mc:Choice>
              <mc:Fallback>
                <p:oleObj name="Equation" r:id="rId13" imgW="3276360" imgH="812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6925" y="5429250"/>
                        <a:ext cx="32766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3" name="Group 12"/>
          <p:cNvGrpSpPr/>
          <p:nvPr/>
        </p:nvGrpSpPr>
        <p:grpSpPr>
          <a:xfrm>
            <a:off x="76200" y="1718310"/>
            <a:ext cx="2362204" cy="944880"/>
            <a:chOff x="609596" y="3657600"/>
            <a:chExt cx="2362204" cy="944880"/>
          </a:xfrm>
        </p:grpSpPr>
        <p:sp>
          <p:nvSpPr>
            <p:cNvPr id="14" name="Cube 13"/>
            <p:cNvSpPr/>
            <p:nvPr/>
          </p:nvSpPr>
          <p:spPr>
            <a:xfrm>
              <a:off x="914400" y="3657600"/>
              <a:ext cx="640080" cy="64008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Cube 14"/>
            <p:cNvSpPr/>
            <p:nvPr/>
          </p:nvSpPr>
          <p:spPr>
            <a:xfrm>
              <a:off x="1404256" y="3657600"/>
              <a:ext cx="640080" cy="64008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Cube 15"/>
            <p:cNvSpPr/>
            <p:nvPr/>
          </p:nvSpPr>
          <p:spPr>
            <a:xfrm>
              <a:off x="1841864" y="3657600"/>
              <a:ext cx="640080" cy="64008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Cube 16"/>
            <p:cNvSpPr/>
            <p:nvPr/>
          </p:nvSpPr>
          <p:spPr>
            <a:xfrm>
              <a:off x="2331720" y="3657600"/>
              <a:ext cx="640080" cy="64008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Cube 17"/>
            <p:cNvSpPr/>
            <p:nvPr/>
          </p:nvSpPr>
          <p:spPr>
            <a:xfrm>
              <a:off x="761998" y="3810000"/>
              <a:ext cx="640080" cy="64008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Cube 18"/>
            <p:cNvSpPr/>
            <p:nvPr/>
          </p:nvSpPr>
          <p:spPr>
            <a:xfrm>
              <a:off x="1251854" y="3810000"/>
              <a:ext cx="640080" cy="64008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Cube 19"/>
            <p:cNvSpPr/>
            <p:nvPr/>
          </p:nvSpPr>
          <p:spPr>
            <a:xfrm>
              <a:off x="1689462" y="3810000"/>
              <a:ext cx="640080" cy="64008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Cube 20"/>
            <p:cNvSpPr/>
            <p:nvPr/>
          </p:nvSpPr>
          <p:spPr>
            <a:xfrm>
              <a:off x="2179318" y="3810000"/>
              <a:ext cx="640080" cy="64008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Cube 21"/>
            <p:cNvSpPr/>
            <p:nvPr/>
          </p:nvSpPr>
          <p:spPr>
            <a:xfrm>
              <a:off x="609596" y="3962400"/>
              <a:ext cx="640080" cy="64008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Si</a:t>
              </a:r>
              <a:endParaRPr lang="en-US" dirty="0"/>
            </a:p>
          </p:txBody>
        </p:sp>
        <p:sp>
          <p:nvSpPr>
            <p:cNvPr id="23" name="Cube 22"/>
            <p:cNvSpPr/>
            <p:nvPr/>
          </p:nvSpPr>
          <p:spPr>
            <a:xfrm>
              <a:off x="1099452" y="3962400"/>
              <a:ext cx="640080" cy="64008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Si</a:t>
              </a:r>
              <a:endParaRPr lang="en-US" dirty="0"/>
            </a:p>
          </p:txBody>
        </p:sp>
        <p:sp>
          <p:nvSpPr>
            <p:cNvPr id="24" name="Cube 23"/>
            <p:cNvSpPr/>
            <p:nvPr/>
          </p:nvSpPr>
          <p:spPr>
            <a:xfrm>
              <a:off x="1537060" y="3962400"/>
              <a:ext cx="640080" cy="64008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Si</a:t>
              </a:r>
              <a:endParaRPr lang="en-US" dirty="0"/>
            </a:p>
          </p:txBody>
        </p:sp>
        <p:sp>
          <p:nvSpPr>
            <p:cNvPr id="25" name="Cube 24"/>
            <p:cNvSpPr/>
            <p:nvPr/>
          </p:nvSpPr>
          <p:spPr>
            <a:xfrm>
              <a:off x="2026916" y="3962400"/>
              <a:ext cx="640080" cy="64008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Si</a:t>
              </a:r>
              <a:endParaRPr lang="en-US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838200" y="933450"/>
            <a:ext cx="1404756" cy="781110"/>
            <a:chOff x="1632858" y="2667000"/>
            <a:chExt cx="1404756" cy="781110"/>
          </a:xfrm>
        </p:grpSpPr>
        <p:sp>
          <p:nvSpPr>
            <p:cNvPr id="27" name="TextBox 26"/>
            <p:cNvSpPr txBox="1"/>
            <p:nvPr/>
          </p:nvSpPr>
          <p:spPr>
            <a:xfrm>
              <a:off x="2133600" y="3048000"/>
              <a:ext cx="4138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Si</a:t>
              </a:r>
            </a:p>
          </p:txBody>
        </p:sp>
        <p:cxnSp>
          <p:nvCxnSpPr>
            <p:cNvPr id="28" name="Straight Connector 27"/>
            <p:cNvCxnSpPr/>
            <p:nvPr/>
          </p:nvCxnSpPr>
          <p:spPr>
            <a:xfrm flipV="1">
              <a:off x="2438400" y="2971800"/>
              <a:ext cx="304800" cy="2286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/>
            <p:cNvSpPr txBox="1"/>
            <p:nvPr/>
          </p:nvSpPr>
          <p:spPr>
            <a:xfrm>
              <a:off x="2667000" y="2667000"/>
              <a:ext cx="37061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H</a:t>
              </a:r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1905000" y="2971800"/>
              <a:ext cx="304800" cy="2286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1632858" y="2667000"/>
              <a:ext cx="37061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H</a:t>
              </a: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145724" y="781050"/>
            <a:ext cx="2776356" cy="1828800"/>
            <a:chOff x="5181600" y="2667000"/>
            <a:chExt cx="2776356" cy="1828800"/>
          </a:xfrm>
        </p:grpSpPr>
        <p:grpSp>
          <p:nvGrpSpPr>
            <p:cNvPr id="36" name="Group 30"/>
            <p:cNvGrpSpPr/>
            <p:nvPr/>
          </p:nvGrpSpPr>
          <p:grpSpPr>
            <a:xfrm>
              <a:off x="5181600" y="3550920"/>
              <a:ext cx="2362204" cy="944880"/>
              <a:chOff x="609596" y="3657600"/>
              <a:chExt cx="2362204" cy="944880"/>
            </a:xfrm>
          </p:grpSpPr>
          <p:sp>
            <p:nvSpPr>
              <p:cNvPr id="45" name="Cube 44"/>
              <p:cNvSpPr/>
              <p:nvPr/>
            </p:nvSpPr>
            <p:spPr>
              <a:xfrm>
                <a:off x="914400" y="36576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Cube 45"/>
              <p:cNvSpPr/>
              <p:nvPr/>
            </p:nvSpPr>
            <p:spPr>
              <a:xfrm>
                <a:off x="1404256" y="36576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Cube 46"/>
              <p:cNvSpPr/>
              <p:nvPr/>
            </p:nvSpPr>
            <p:spPr>
              <a:xfrm>
                <a:off x="1841864" y="36576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Cube 47"/>
              <p:cNvSpPr/>
              <p:nvPr/>
            </p:nvSpPr>
            <p:spPr>
              <a:xfrm>
                <a:off x="2331720" y="36576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Cube 48"/>
              <p:cNvSpPr/>
              <p:nvPr/>
            </p:nvSpPr>
            <p:spPr>
              <a:xfrm>
                <a:off x="761998" y="38100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Cube 49"/>
              <p:cNvSpPr/>
              <p:nvPr/>
            </p:nvSpPr>
            <p:spPr>
              <a:xfrm>
                <a:off x="1251854" y="38100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Cube 50"/>
              <p:cNvSpPr/>
              <p:nvPr/>
            </p:nvSpPr>
            <p:spPr>
              <a:xfrm>
                <a:off x="1689462" y="38100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Cube 51"/>
              <p:cNvSpPr/>
              <p:nvPr/>
            </p:nvSpPr>
            <p:spPr>
              <a:xfrm>
                <a:off x="2179318" y="38100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Cube 52"/>
              <p:cNvSpPr/>
              <p:nvPr/>
            </p:nvSpPr>
            <p:spPr>
              <a:xfrm>
                <a:off x="609596" y="39624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Si</a:t>
                </a:r>
                <a:endParaRPr lang="en-US" dirty="0"/>
              </a:p>
            </p:txBody>
          </p:sp>
          <p:sp>
            <p:nvSpPr>
              <p:cNvPr id="54" name="Cube 53"/>
              <p:cNvSpPr/>
              <p:nvPr/>
            </p:nvSpPr>
            <p:spPr>
              <a:xfrm>
                <a:off x="1099452" y="39624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Si</a:t>
                </a:r>
                <a:endParaRPr lang="en-US" dirty="0"/>
              </a:p>
            </p:txBody>
          </p:sp>
          <p:sp>
            <p:nvSpPr>
              <p:cNvPr id="55" name="Cube 54"/>
              <p:cNvSpPr/>
              <p:nvPr/>
            </p:nvSpPr>
            <p:spPr>
              <a:xfrm>
                <a:off x="1537060" y="39624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Si</a:t>
                </a:r>
                <a:endParaRPr lang="en-US" dirty="0"/>
              </a:p>
            </p:txBody>
          </p:sp>
          <p:sp>
            <p:nvSpPr>
              <p:cNvPr id="56" name="Cube 55"/>
              <p:cNvSpPr/>
              <p:nvPr/>
            </p:nvSpPr>
            <p:spPr>
              <a:xfrm>
                <a:off x="2026916" y="39624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Si</a:t>
                </a:r>
                <a:endParaRPr lang="en-US" dirty="0"/>
              </a:p>
            </p:txBody>
          </p:sp>
        </p:grpSp>
        <p:grpSp>
          <p:nvGrpSpPr>
            <p:cNvPr id="37" name="Group 51"/>
            <p:cNvGrpSpPr/>
            <p:nvPr/>
          </p:nvGrpSpPr>
          <p:grpSpPr>
            <a:xfrm>
              <a:off x="6553200" y="2667000"/>
              <a:ext cx="1404756" cy="947056"/>
              <a:chOff x="5170714" y="3156858"/>
              <a:chExt cx="1404756" cy="947056"/>
            </a:xfrm>
          </p:grpSpPr>
          <p:grpSp>
            <p:nvGrpSpPr>
              <p:cNvPr id="38" name="Group 43"/>
              <p:cNvGrpSpPr/>
              <p:nvPr/>
            </p:nvGrpSpPr>
            <p:grpSpPr>
              <a:xfrm>
                <a:off x="5170714" y="3156858"/>
                <a:ext cx="1404756" cy="781110"/>
                <a:chOff x="1632858" y="2667000"/>
                <a:chExt cx="1404756" cy="781110"/>
              </a:xfrm>
            </p:grpSpPr>
            <p:sp>
              <p:nvSpPr>
                <p:cNvPr id="40" name="TextBox 39"/>
                <p:cNvSpPr txBox="1"/>
                <p:nvPr/>
              </p:nvSpPr>
              <p:spPr>
                <a:xfrm>
                  <a:off x="2133600" y="3048000"/>
                  <a:ext cx="41389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 smtClean="0"/>
                    <a:t>Si</a:t>
                  </a:r>
                </a:p>
              </p:txBody>
            </p:sp>
            <p:cxnSp>
              <p:nvCxnSpPr>
                <p:cNvPr id="41" name="Straight Connector 40"/>
                <p:cNvCxnSpPr/>
                <p:nvPr/>
              </p:nvCxnSpPr>
              <p:spPr>
                <a:xfrm flipV="1">
                  <a:off x="2438400" y="2971800"/>
                  <a:ext cx="304800" cy="2286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" name="TextBox 41"/>
                <p:cNvSpPr txBox="1"/>
                <p:nvPr/>
              </p:nvSpPr>
              <p:spPr>
                <a:xfrm>
                  <a:off x="2667000" y="2667000"/>
                  <a:ext cx="370614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 smtClean="0"/>
                    <a:t>H</a:t>
                  </a:r>
                </a:p>
              </p:txBody>
            </p:sp>
            <p:cxnSp>
              <p:nvCxnSpPr>
                <p:cNvPr id="43" name="Straight Connector 42"/>
                <p:cNvCxnSpPr/>
                <p:nvPr/>
              </p:nvCxnSpPr>
              <p:spPr>
                <a:xfrm>
                  <a:off x="1905000" y="2971800"/>
                  <a:ext cx="304800" cy="22860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4" name="TextBox 43"/>
                <p:cNvSpPr txBox="1"/>
                <p:nvPr/>
              </p:nvSpPr>
              <p:spPr>
                <a:xfrm>
                  <a:off x="1632858" y="2667000"/>
                  <a:ext cx="370614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dirty="0" smtClean="0"/>
                    <a:t>H</a:t>
                  </a:r>
                </a:p>
              </p:txBody>
            </p:sp>
          </p:grpSp>
          <p:cxnSp>
            <p:nvCxnSpPr>
              <p:cNvPr id="39" name="Straight Connector 38"/>
              <p:cNvCxnSpPr/>
              <p:nvPr/>
            </p:nvCxnSpPr>
            <p:spPr>
              <a:xfrm rot="5400000">
                <a:off x="5719354" y="3966754"/>
                <a:ext cx="27432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57" name="Group 56"/>
          <p:cNvGrpSpPr/>
          <p:nvPr/>
        </p:nvGrpSpPr>
        <p:grpSpPr>
          <a:xfrm>
            <a:off x="6629400" y="1238250"/>
            <a:ext cx="2362204" cy="1432558"/>
            <a:chOff x="3048000" y="5118464"/>
            <a:chExt cx="2362204" cy="1432558"/>
          </a:xfrm>
        </p:grpSpPr>
        <p:grpSp>
          <p:nvGrpSpPr>
            <p:cNvPr id="58" name="Group 30"/>
            <p:cNvGrpSpPr/>
            <p:nvPr/>
          </p:nvGrpSpPr>
          <p:grpSpPr>
            <a:xfrm>
              <a:off x="3048000" y="5606142"/>
              <a:ext cx="2362204" cy="944880"/>
              <a:chOff x="609596" y="3657600"/>
              <a:chExt cx="2362204" cy="944880"/>
            </a:xfrm>
          </p:grpSpPr>
          <p:sp>
            <p:nvSpPr>
              <p:cNvPr id="60" name="Cube 59"/>
              <p:cNvSpPr/>
              <p:nvPr/>
            </p:nvSpPr>
            <p:spPr>
              <a:xfrm>
                <a:off x="914400" y="36576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Cube 60"/>
              <p:cNvSpPr/>
              <p:nvPr/>
            </p:nvSpPr>
            <p:spPr>
              <a:xfrm>
                <a:off x="1404256" y="36576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2" name="Cube 61"/>
              <p:cNvSpPr/>
              <p:nvPr/>
            </p:nvSpPr>
            <p:spPr>
              <a:xfrm>
                <a:off x="1841864" y="36576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Cube 62"/>
              <p:cNvSpPr/>
              <p:nvPr/>
            </p:nvSpPr>
            <p:spPr>
              <a:xfrm>
                <a:off x="2331720" y="36576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4" name="Cube 63"/>
              <p:cNvSpPr/>
              <p:nvPr/>
            </p:nvSpPr>
            <p:spPr>
              <a:xfrm>
                <a:off x="761998" y="38100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Cube 64"/>
              <p:cNvSpPr/>
              <p:nvPr/>
            </p:nvSpPr>
            <p:spPr>
              <a:xfrm>
                <a:off x="1251854" y="38100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Cube 65"/>
              <p:cNvSpPr/>
              <p:nvPr/>
            </p:nvSpPr>
            <p:spPr>
              <a:xfrm>
                <a:off x="1689462" y="38100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Cube 66"/>
              <p:cNvSpPr/>
              <p:nvPr/>
            </p:nvSpPr>
            <p:spPr>
              <a:xfrm>
                <a:off x="2179318" y="38100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Cube 67"/>
              <p:cNvSpPr/>
              <p:nvPr/>
            </p:nvSpPr>
            <p:spPr>
              <a:xfrm>
                <a:off x="609596" y="39624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Si</a:t>
                </a:r>
                <a:endParaRPr lang="en-US" dirty="0"/>
              </a:p>
            </p:txBody>
          </p:sp>
          <p:sp>
            <p:nvSpPr>
              <p:cNvPr id="69" name="Cube 68"/>
              <p:cNvSpPr/>
              <p:nvPr/>
            </p:nvSpPr>
            <p:spPr>
              <a:xfrm>
                <a:off x="1099452" y="39624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Si</a:t>
                </a:r>
                <a:endParaRPr lang="en-US" dirty="0"/>
              </a:p>
            </p:txBody>
          </p:sp>
          <p:sp>
            <p:nvSpPr>
              <p:cNvPr id="70" name="Cube 69"/>
              <p:cNvSpPr/>
              <p:nvPr/>
            </p:nvSpPr>
            <p:spPr>
              <a:xfrm>
                <a:off x="1537060" y="39624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Si</a:t>
                </a:r>
                <a:endParaRPr lang="en-US" dirty="0"/>
              </a:p>
            </p:txBody>
          </p:sp>
          <p:sp>
            <p:nvSpPr>
              <p:cNvPr id="71" name="Cube 70"/>
              <p:cNvSpPr/>
              <p:nvPr/>
            </p:nvSpPr>
            <p:spPr>
              <a:xfrm>
                <a:off x="2026916" y="3962400"/>
                <a:ext cx="640080" cy="640080"/>
              </a:xfrm>
              <a:prstGeom prst="cub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Si</a:t>
                </a:r>
                <a:endParaRPr lang="en-US" dirty="0"/>
              </a:p>
            </p:txBody>
          </p:sp>
        </p:grpSp>
        <p:sp>
          <p:nvSpPr>
            <p:cNvPr id="59" name="Cube 58"/>
            <p:cNvSpPr/>
            <p:nvPr/>
          </p:nvSpPr>
          <p:spPr>
            <a:xfrm>
              <a:off x="4770120" y="5118464"/>
              <a:ext cx="640080" cy="640080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Si</a:t>
              </a:r>
              <a:endParaRPr lang="en-US" dirty="0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2286000" y="1085850"/>
            <a:ext cx="1345098" cy="369332"/>
            <a:chOff x="2427892" y="1295400"/>
            <a:chExt cx="1345098" cy="369332"/>
          </a:xfrm>
        </p:grpSpPr>
        <p:cxnSp>
          <p:nvCxnSpPr>
            <p:cNvPr id="75" name="Straight Arrow Connector 74"/>
            <p:cNvCxnSpPr/>
            <p:nvPr/>
          </p:nvCxnSpPr>
          <p:spPr>
            <a:xfrm>
              <a:off x="2492830" y="1632856"/>
              <a:ext cx="1280160" cy="1588"/>
            </a:xfrm>
            <a:prstGeom prst="straightConnector1">
              <a:avLst/>
            </a:prstGeom>
            <a:ln w="28575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Box 75"/>
            <p:cNvSpPr txBox="1"/>
            <p:nvPr/>
          </p:nvSpPr>
          <p:spPr>
            <a:xfrm>
              <a:off x="2427892" y="1295400"/>
              <a:ext cx="12618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adsorption</a:t>
              </a: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5932338" y="933450"/>
            <a:ext cx="1280160" cy="646331"/>
            <a:chOff x="2492830" y="990600"/>
            <a:chExt cx="1280160" cy="646331"/>
          </a:xfrm>
        </p:grpSpPr>
        <p:cxnSp>
          <p:nvCxnSpPr>
            <p:cNvPr id="79" name="Straight Arrow Connector 78"/>
            <p:cNvCxnSpPr/>
            <p:nvPr/>
          </p:nvCxnSpPr>
          <p:spPr>
            <a:xfrm>
              <a:off x="2492830" y="1632856"/>
              <a:ext cx="1280160" cy="1588"/>
            </a:xfrm>
            <a:prstGeom prst="straightConnector1">
              <a:avLst/>
            </a:prstGeom>
            <a:ln w="28575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Box 79"/>
            <p:cNvSpPr txBox="1"/>
            <p:nvPr/>
          </p:nvSpPr>
          <p:spPr>
            <a:xfrm>
              <a:off x="2580292" y="990600"/>
              <a:ext cx="104387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Surface </a:t>
              </a:r>
            </a:p>
            <a:p>
              <a:pPr algn="ctr"/>
              <a:r>
                <a:rPr lang="en-US" dirty="0" smtClean="0"/>
                <a:t>reaction</a:t>
              </a:r>
            </a:p>
          </p:txBody>
        </p:sp>
      </p:grpSp>
      <p:sp>
        <p:nvSpPr>
          <p:cNvPr id="81" name="Text Box 22"/>
          <p:cNvSpPr txBox="1">
            <a:spLocks noChangeArrowheads="1"/>
          </p:cNvSpPr>
          <p:nvPr/>
        </p:nvSpPr>
        <p:spPr bwMode="auto">
          <a:xfrm>
            <a:off x="69806" y="4606290"/>
            <a:ext cx="900438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zh-TW" sz="2000" b="1" dirty="0" err="1" smtClean="0">
                <a:solidFill>
                  <a:srgbClr val="C00000"/>
                </a:solidFill>
              </a:rPr>
              <a:t>f</a:t>
            </a:r>
            <a:r>
              <a:rPr lang="en-US" altLang="zh-TW" sz="2000" b="1" baseline="-25000" dirty="0" err="1" smtClean="0">
                <a:solidFill>
                  <a:srgbClr val="C00000"/>
                </a:solidFill>
              </a:rPr>
              <a:t>v</a:t>
            </a:r>
            <a:r>
              <a:rPr lang="en-US" altLang="zh-TW" sz="2000" b="1" baseline="-25000" dirty="0" smtClean="0">
                <a:solidFill>
                  <a:srgbClr val="C00000"/>
                </a:solidFill>
              </a:rPr>
              <a:t> 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&amp; f</a:t>
            </a:r>
            <a:r>
              <a:rPr lang="en-US" altLang="zh-TW" sz="2000" b="1" baseline="-25000" dirty="0" smtClean="0">
                <a:solidFill>
                  <a:srgbClr val="C00000"/>
                </a:solidFill>
              </a:rPr>
              <a:t>SiH2</a:t>
            </a:r>
            <a:r>
              <a:rPr lang="en-US" altLang="zh-TW" sz="2000" dirty="0" smtClean="0">
                <a:solidFill>
                  <a:srgbClr val="C00000"/>
                </a:solidFill>
              </a:rPr>
              <a:t>:</a:t>
            </a:r>
            <a:r>
              <a:rPr lang="en-US" altLang="zh-TW" sz="2000" baseline="-25000" dirty="0" smtClean="0">
                <a:solidFill>
                  <a:srgbClr val="C00000"/>
                </a:solidFill>
              </a:rPr>
              <a:t> </a:t>
            </a:r>
            <a:r>
              <a:rPr lang="en-US" altLang="zh-TW" sz="2000" b="1" dirty="0" smtClean="0">
                <a:solidFill>
                  <a:srgbClr val="C00000"/>
                </a:solidFill>
              </a:rPr>
              <a:t>fraction</a:t>
            </a:r>
            <a:r>
              <a:rPr lang="en-US" altLang="zh-TW" sz="2000" dirty="0" smtClean="0">
                <a:solidFill>
                  <a:srgbClr val="C00000"/>
                </a:solidFill>
              </a:rPr>
              <a:t> </a:t>
            </a:r>
            <a:r>
              <a:rPr lang="en-US" altLang="zh-TW" sz="2000" dirty="0">
                <a:solidFill>
                  <a:srgbClr val="C00000"/>
                </a:solidFill>
              </a:rPr>
              <a:t>of the surface covered by </a:t>
            </a:r>
            <a:r>
              <a:rPr lang="en-US" altLang="zh-TW" sz="2000" dirty="0" smtClean="0">
                <a:solidFill>
                  <a:srgbClr val="C00000"/>
                </a:solidFill>
              </a:rPr>
              <a:t>vacant sites or SiH</a:t>
            </a:r>
            <a:r>
              <a:rPr lang="en-US" altLang="zh-TW" sz="2000" baseline="-25000" dirty="0" smtClean="0">
                <a:solidFill>
                  <a:srgbClr val="C00000"/>
                </a:solidFill>
              </a:rPr>
              <a:t>2</a:t>
            </a:r>
            <a:r>
              <a:rPr lang="en-US" altLang="zh-TW" sz="2000" dirty="0" smtClean="0">
                <a:solidFill>
                  <a:srgbClr val="C00000"/>
                </a:solidFill>
              </a:rPr>
              <a:t>, respectively </a:t>
            </a:r>
            <a:endParaRPr lang="en-US" altLang="zh-TW" sz="2000" dirty="0">
              <a:solidFill>
                <a:srgbClr val="C00000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211672" y="6214110"/>
            <a:ext cx="86501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C00000"/>
                </a:solidFill>
              </a:rPr>
              <a:t>Surface coverage is in terms of fraction of surface, not </a:t>
            </a:r>
            <a:r>
              <a:rPr lang="en-US" sz="2000" dirty="0" err="1" smtClean="0">
                <a:solidFill>
                  <a:srgbClr val="C00000"/>
                </a:solidFill>
              </a:rPr>
              <a:t>conc</a:t>
            </a:r>
            <a:r>
              <a:rPr lang="en-US" sz="2000" dirty="0" smtClean="0">
                <a:solidFill>
                  <a:srgbClr val="C00000"/>
                </a:solidFill>
              </a:rPr>
              <a:t> of active sites</a:t>
            </a:r>
          </a:p>
        </p:txBody>
      </p:sp>
    </p:spTree>
    <p:extLst>
      <p:ext uri="{BB962C8B-B14F-4D97-AF65-F5344CB8AC3E}">
        <p14:creationId xmlns:p14="http://schemas.microsoft.com/office/powerpoint/2010/main" val="2934053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48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81" grpId="0"/>
      <p:bldP spid="8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465748" y="4286310"/>
            <a:ext cx="8212505" cy="21313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2000" dirty="0" smtClean="0">
                <a:solidFill>
                  <a:srgbClr val="0000FF"/>
                </a:solidFill>
              </a:rPr>
              <a:t>What is the rate of </a:t>
            </a:r>
            <a:r>
              <a:rPr lang="en-US" sz="2000" dirty="0" err="1" smtClean="0">
                <a:solidFill>
                  <a:srgbClr val="0000FF"/>
                </a:solidFill>
              </a:rPr>
              <a:t>Ge</a:t>
            </a:r>
            <a:r>
              <a:rPr lang="en-US" sz="2000" dirty="0" smtClean="0">
                <a:solidFill>
                  <a:srgbClr val="0000FF"/>
                </a:solidFill>
              </a:rPr>
              <a:t> deposition if </a:t>
            </a:r>
            <a:r>
              <a:rPr lang="en-US" sz="2000" dirty="0">
                <a:solidFill>
                  <a:srgbClr val="0000FF"/>
                </a:solidFill>
              </a:rPr>
              <a:t>the surface reaction </a:t>
            </a:r>
            <a:r>
              <a:rPr lang="en-US" sz="2000" dirty="0" smtClean="0">
                <a:solidFill>
                  <a:srgbClr val="0000FF"/>
                </a:solidFill>
              </a:rPr>
              <a:t>is rate limiting?</a:t>
            </a:r>
          </a:p>
          <a:p>
            <a:pPr marL="685800" indent="-342900">
              <a:spcAft>
                <a:spcPts val="300"/>
              </a:spcAft>
              <a:buFont typeface="+mj-lt"/>
              <a:buAutoNum type="alphaLcParenR"/>
            </a:pPr>
            <a:r>
              <a:rPr lang="en-US" sz="2000" dirty="0" err="1" smtClean="0">
                <a:solidFill>
                  <a:srgbClr val="0000FF"/>
                </a:solidFill>
              </a:rPr>
              <a:t>r”</a:t>
            </a:r>
            <a:r>
              <a:rPr lang="en-US" sz="2000" baseline="-25000" dirty="0" err="1" smtClean="0">
                <a:solidFill>
                  <a:srgbClr val="0000FF"/>
                </a:solidFill>
              </a:rPr>
              <a:t>Dep</a:t>
            </a:r>
            <a:r>
              <a:rPr lang="en-US" sz="2000" dirty="0" smtClean="0">
                <a:solidFill>
                  <a:srgbClr val="0000FF"/>
                </a:solidFill>
              </a:rPr>
              <a:t>=k</a:t>
            </a:r>
            <a:r>
              <a:rPr lang="en-US" sz="2000" baseline="-25000" dirty="0" smtClean="0">
                <a:solidFill>
                  <a:srgbClr val="0000FF"/>
                </a:solidFill>
              </a:rPr>
              <a:t>dis</a:t>
            </a:r>
            <a:r>
              <a:rPr lang="en-US" sz="2000" dirty="0" smtClean="0">
                <a:solidFill>
                  <a:srgbClr val="0000FF"/>
                </a:solidFill>
              </a:rPr>
              <a:t>P</a:t>
            </a:r>
            <a:r>
              <a:rPr lang="en-US" sz="2000" baseline="-25000" dirty="0" smtClean="0">
                <a:solidFill>
                  <a:srgbClr val="0000FF"/>
                </a:solidFill>
              </a:rPr>
              <a:t>GeCl4</a:t>
            </a:r>
            <a:r>
              <a:rPr lang="en-US" sz="2000" dirty="0" smtClean="0">
                <a:solidFill>
                  <a:srgbClr val="0000FF"/>
                </a:solidFill>
              </a:rPr>
              <a:t>-k</a:t>
            </a:r>
            <a:r>
              <a:rPr lang="en-US" sz="2000" baseline="-25000" dirty="0" smtClean="0">
                <a:solidFill>
                  <a:srgbClr val="0000FF"/>
                </a:solidFill>
              </a:rPr>
              <a:t>-dis</a:t>
            </a:r>
            <a:r>
              <a:rPr lang="en-US" sz="2000" dirty="0" smtClean="0">
                <a:solidFill>
                  <a:srgbClr val="0000FF"/>
                </a:solidFill>
              </a:rPr>
              <a:t>P</a:t>
            </a:r>
            <a:r>
              <a:rPr lang="en-US" sz="2000" baseline="-25000" dirty="0" smtClean="0">
                <a:solidFill>
                  <a:srgbClr val="0000FF"/>
                </a:solidFill>
              </a:rPr>
              <a:t>GeCl2</a:t>
            </a:r>
            <a:r>
              <a:rPr lang="en-US" sz="2000" dirty="0" smtClean="0">
                <a:solidFill>
                  <a:srgbClr val="0000FF"/>
                </a:solidFill>
              </a:rPr>
              <a:t>P</a:t>
            </a:r>
            <a:r>
              <a:rPr lang="en-US" sz="2000" baseline="-25000" dirty="0" smtClean="0">
                <a:solidFill>
                  <a:srgbClr val="0000FF"/>
                </a:solidFill>
              </a:rPr>
              <a:t>Cl2</a:t>
            </a:r>
            <a:endParaRPr lang="en-US" sz="2000" dirty="0" smtClean="0">
              <a:solidFill>
                <a:srgbClr val="0000FF"/>
              </a:solidFill>
            </a:endParaRPr>
          </a:p>
          <a:p>
            <a:pPr marL="685800" indent="-342900">
              <a:spcAft>
                <a:spcPts val="300"/>
              </a:spcAft>
              <a:buFont typeface="+mj-lt"/>
              <a:buAutoNum type="alphaLcParenR"/>
            </a:pPr>
            <a:r>
              <a:rPr lang="en-US" sz="2000" dirty="0" err="1" smtClean="0">
                <a:solidFill>
                  <a:srgbClr val="0000FF"/>
                </a:solidFill>
              </a:rPr>
              <a:t>r"</a:t>
            </a:r>
            <a:r>
              <a:rPr lang="en-US" sz="2000" baseline="-25000" dirty="0" err="1" smtClean="0">
                <a:solidFill>
                  <a:srgbClr val="0000FF"/>
                </a:solidFill>
              </a:rPr>
              <a:t>Dep</a:t>
            </a:r>
            <a:r>
              <a:rPr lang="en-US" sz="2000" dirty="0" smtClean="0">
                <a:solidFill>
                  <a:srgbClr val="0000FF"/>
                </a:solidFill>
              </a:rPr>
              <a:t>=k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P</a:t>
            </a:r>
            <a:r>
              <a:rPr lang="en-US" sz="2000" baseline="-25000" dirty="0" smtClean="0">
                <a:solidFill>
                  <a:srgbClr val="0000FF"/>
                </a:solidFill>
              </a:rPr>
              <a:t>GeCl2</a:t>
            </a:r>
            <a:r>
              <a:rPr lang="en-US" sz="2000" dirty="0" smtClean="0">
                <a:solidFill>
                  <a:srgbClr val="0000FF"/>
                </a:solidFill>
              </a:rPr>
              <a:t>f</a:t>
            </a:r>
            <a:r>
              <a:rPr lang="en-US" sz="2000" baseline="-25000" dirty="0" smtClean="0">
                <a:solidFill>
                  <a:srgbClr val="0000FF"/>
                </a:solidFill>
              </a:rPr>
              <a:t>v </a:t>
            </a:r>
            <a:r>
              <a:rPr lang="en-US" sz="2000" dirty="0" smtClean="0">
                <a:solidFill>
                  <a:srgbClr val="0000FF"/>
                </a:solidFill>
              </a:rPr>
              <a:t>-k</a:t>
            </a:r>
            <a:r>
              <a:rPr lang="en-US" sz="2000" baseline="-25000" dirty="0" smtClean="0">
                <a:solidFill>
                  <a:srgbClr val="0000FF"/>
                </a:solidFill>
              </a:rPr>
              <a:t>-A</a:t>
            </a:r>
            <a:r>
              <a:rPr lang="en-US" sz="2000" dirty="0" smtClean="0">
                <a:solidFill>
                  <a:srgbClr val="0000FF"/>
                </a:solidFill>
              </a:rPr>
              <a:t>f</a:t>
            </a:r>
            <a:r>
              <a:rPr lang="en-US" sz="2000" baseline="-25000" dirty="0" smtClean="0">
                <a:solidFill>
                  <a:srgbClr val="0000FF"/>
                </a:solidFill>
              </a:rPr>
              <a:t>GeCl2</a:t>
            </a:r>
            <a:endParaRPr lang="en-US" sz="2000" dirty="0">
              <a:solidFill>
                <a:srgbClr val="0000FF"/>
              </a:solidFill>
            </a:endParaRPr>
          </a:p>
          <a:p>
            <a:pPr marL="685800" indent="-342900">
              <a:spcAft>
                <a:spcPts val="300"/>
              </a:spcAft>
              <a:buFont typeface="+mj-lt"/>
              <a:buAutoNum type="alphaLcParenR"/>
            </a:pPr>
            <a:r>
              <a:rPr lang="en-US" sz="2000" dirty="0" err="1" smtClean="0">
                <a:solidFill>
                  <a:srgbClr val="0000FF"/>
                </a:solidFill>
              </a:rPr>
              <a:t>r”</a:t>
            </a:r>
            <a:r>
              <a:rPr lang="en-US" sz="2000" baseline="-25000" dirty="0" err="1" smtClean="0">
                <a:solidFill>
                  <a:srgbClr val="0000FF"/>
                </a:solidFill>
              </a:rPr>
              <a:t>Dep</a:t>
            </a:r>
            <a:r>
              <a:rPr lang="en-US" sz="2000" dirty="0" smtClean="0">
                <a:solidFill>
                  <a:srgbClr val="0000FF"/>
                </a:solidFill>
              </a:rPr>
              <a:t>=k</a:t>
            </a:r>
            <a:r>
              <a:rPr lang="en-US" sz="2000" baseline="-25000" dirty="0" smtClean="0">
                <a:solidFill>
                  <a:srgbClr val="0000FF"/>
                </a:solidFill>
              </a:rPr>
              <a:t>H</a:t>
            </a:r>
            <a:r>
              <a:rPr lang="en-US" sz="2000" dirty="0" smtClean="0">
                <a:solidFill>
                  <a:srgbClr val="0000FF"/>
                </a:solidFill>
              </a:rPr>
              <a:t>P</a:t>
            </a:r>
            <a:r>
              <a:rPr lang="en-US" sz="2000" baseline="-25000" dirty="0" smtClean="0">
                <a:solidFill>
                  <a:srgbClr val="0000FF"/>
                </a:solidFill>
              </a:rPr>
              <a:t>H2</a:t>
            </a:r>
            <a:r>
              <a:rPr lang="en-US" sz="2000" dirty="0" smtClean="0">
                <a:solidFill>
                  <a:srgbClr val="0000FF"/>
                </a:solidFill>
              </a:rPr>
              <a:t>f</a:t>
            </a:r>
            <a:r>
              <a:rPr lang="en-US" sz="2000" baseline="-25000" dirty="0" smtClean="0">
                <a:solidFill>
                  <a:srgbClr val="0000FF"/>
                </a:solidFill>
              </a:rPr>
              <a:t>v</a:t>
            </a:r>
            <a:r>
              <a:rPr lang="en-US" sz="2000" baseline="30000" dirty="0" smtClean="0">
                <a:solidFill>
                  <a:srgbClr val="0000FF"/>
                </a:solidFill>
              </a:rPr>
              <a:t>2</a:t>
            </a:r>
            <a:r>
              <a:rPr lang="en-US" sz="2000" baseline="-25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-k</a:t>
            </a:r>
            <a:r>
              <a:rPr lang="en-US" sz="2000" baseline="-25000" dirty="0" smtClean="0">
                <a:solidFill>
                  <a:srgbClr val="0000FF"/>
                </a:solidFill>
              </a:rPr>
              <a:t>-H</a:t>
            </a:r>
            <a:r>
              <a:rPr lang="en-US" sz="2000" dirty="0" smtClean="0">
                <a:solidFill>
                  <a:srgbClr val="0000FF"/>
                </a:solidFill>
              </a:rPr>
              <a:t>f</a:t>
            </a:r>
            <a:r>
              <a:rPr lang="en-US" sz="2000" baseline="-25000" dirty="0" smtClean="0">
                <a:solidFill>
                  <a:srgbClr val="0000FF"/>
                </a:solidFill>
              </a:rPr>
              <a:t>H</a:t>
            </a:r>
            <a:r>
              <a:rPr lang="en-US" sz="2000" baseline="30000" dirty="0" smtClean="0">
                <a:solidFill>
                  <a:srgbClr val="0000FF"/>
                </a:solidFill>
              </a:rPr>
              <a:t>2</a:t>
            </a:r>
            <a:endParaRPr lang="en-US" sz="2000" dirty="0">
              <a:solidFill>
                <a:srgbClr val="0000FF"/>
              </a:solidFill>
            </a:endParaRPr>
          </a:p>
          <a:p>
            <a:pPr marL="685800" indent="-342900">
              <a:spcAft>
                <a:spcPts val="300"/>
              </a:spcAft>
              <a:buFont typeface="+mj-lt"/>
              <a:buAutoNum type="alphaLcParenR"/>
            </a:pPr>
            <a:r>
              <a:rPr lang="en-US" sz="2000" dirty="0" err="1" smtClean="0">
                <a:solidFill>
                  <a:srgbClr val="0000FF"/>
                </a:solidFill>
              </a:rPr>
              <a:t>r”</a:t>
            </a:r>
            <a:r>
              <a:rPr lang="en-US" sz="2000" baseline="-25000" dirty="0" err="1" smtClean="0">
                <a:solidFill>
                  <a:srgbClr val="0000FF"/>
                </a:solidFill>
              </a:rPr>
              <a:t>Dep</a:t>
            </a:r>
            <a:r>
              <a:rPr lang="en-US" sz="2000" dirty="0" smtClean="0">
                <a:solidFill>
                  <a:srgbClr val="0000FF"/>
                </a:solidFill>
              </a:rPr>
              <a:t>=k</a:t>
            </a:r>
            <a:r>
              <a:rPr lang="en-US" sz="2000" baseline="-25000" dirty="0" smtClean="0">
                <a:solidFill>
                  <a:srgbClr val="0000FF"/>
                </a:solidFill>
              </a:rPr>
              <a:t>S</a:t>
            </a:r>
            <a:r>
              <a:rPr lang="en-US" sz="2000" dirty="0" smtClean="0">
                <a:solidFill>
                  <a:srgbClr val="0000FF"/>
                </a:solidFill>
              </a:rPr>
              <a:t>f</a:t>
            </a:r>
            <a:r>
              <a:rPr lang="en-US" sz="2000" baseline="-25000" dirty="0" smtClean="0">
                <a:solidFill>
                  <a:srgbClr val="0000FF"/>
                </a:solidFill>
              </a:rPr>
              <a:t>GeCl2</a:t>
            </a:r>
            <a:r>
              <a:rPr lang="en-US" sz="2000" dirty="0" smtClean="0">
                <a:solidFill>
                  <a:srgbClr val="0000FF"/>
                </a:solidFill>
              </a:rPr>
              <a:t>f</a:t>
            </a:r>
            <a:r>
              <a:rPr lang="en-US" sz="2000" baseline="-25000" dirty="0" smtClean="0">
                <a:solidFill>
                  <a:srgbClr val="0000FF"/>
                </a:solidFill>
              </a:rPr>
              <a:t>H</a:t>
            </a:r>
            <a:r>
              <a:rPr lang="en-US" sz="2000" baseline="30000" dirty="0" smtClean="0">
                <a:solidFill>
                  <a:srgbClr val="0000FF"/>
                </a:solidFill>
              </a:rPr>
              <a:t>2</a:t>
            </a:r>
            <a:r>
              <a:rPr lang="en-US" sz="2000" baseline="-25000" dirty="0" smtClean="0">
                <a:solidFill>
                  <a:srgbClr val="0000FF"/>
                </a:solidFill>
              </a:rPr>
              <a:t> </a:t>
            </a:r>
            <a:r>
              <a:rPr lang="en-US" sz="2000" dirty="0">
                <a:solidFill>
                  <a:srgbClr val="0000FF"/>
                </a:solidFill>
              </a:rPr>
              <a:t>-</a:t>
            </a:r>
            <a:r>
              <a:rPr lang="en-US" sz="2000" dirty="0" smtClean="0">
                <a:solidFill>
                  <a:srgbClr val="0000FF"/>
                </a:solidFill>
              </a:rPr>
              <a:t>k</a:t>
            </a:r>
            <a:r>
              <a:rPr lang="en-US" sz="2000" baseline="-25000" dirty="0" smtClean="0">
                <a:solidFill>
                  <a:srgbClr val="0000FF"/>
                </a:solidFill>
              </a:rPr>
              <a:t>-S </a:t>
            </a:r>
            <a:r>
              <a:rPr lang="en-US" sz="2000" dirty="0" smtClean="0">
                <a:solidFill>
                  <a:srgbClr val="0000FF"/>
                </a:solidFill>
              </a:rPr>
              <a:t>C</a:t>
            </a:r>
            <a:r>
              <a:rPr lang="en-US" sz="2000" baseline="-25000" dirty="0" smtClean="0">
                <a:solidFill>
                  <a:srgbClr val="0000FF"/>
                </a:solidFill>
              </a:rPr>
              <a:t>Ge</a:t>
            </a:r>
            <a:r>
              <a:rPr lang="en-US" sz="2000" dirty="0" smtClean="0">
                <a:solidFill>
                  <a:srgbClr val="0000FF"/>
                </a:solidFill>
              </a:rPr>
              <a:t>P</a:t>
            </a:r>
            <a:r>
              <a:rPr lang="en-US" sz="2000" baseline="-25000" dirty="0" smtClean="0">
                <a:solidFill>
                  <a:srgbClr val="0000FF"/>
                </a:solidFill>
              </a:rPr>
              <a:t>HCl</a:t>
            </a:r>
            <a:r>
              <a:rPr lang="en-US" sz="2000" baseline="30000" dirty="0" smtClean="0">
                <a:solidFill>
                  <a:srgbClr val="0000FF"/>
                </a:solidFill>
              </a:rPr>
              <a:t>2</a:t>
            </a:r>
            <a:r>
              <a:rPr lang="en-US" sz="2000" dirty="0" smtClean="0">
                <a:solidFill>
                  <a:srgbClr val="0000FF"/>
                </a:solidFill>
              </a:rPr>
              <a:t>f</a:t>
            </a:r>
            <a:r>
              <a:rPr lang="en-US" sz="2000" baseline="-25000" dirty="0" smtClean="0">
                <a:solidFill>
                  <a:srgbClr val="0000FF"/>
                </a:solidFill>
              </a:rPr>
              <a:t>v</a:t>
            </a:r>
            <a:r>
              <a:rPr lang="en-US" sz="2000" baseline="30000" dirty="0" smtClean="0">
                <a:solidFill>
                  <a:srgbClr val="0000FF"/>
                </a:solidFill>
              </a:rPr>
              <a:t>2</a:t>
            </a:r>
          </a:p>
          <a:p>
            <a:pPr marL="685800" indent="-342900">
              <a:spcAft>
                <a:spcPts val="300"/>
              </a:spcAft>
              <a:buFont typeface="+mj-lt"/>
              <a:buAutoNum type="alphaLcParenR"/>
            </a:pPr>
            <a:r>
              <a:rPr lang="en-US" sz="2000" dirty="0" err="1" smtClean="0">
                <a:solidFill>
                  <a:srgbClr val="0000FF"/>
                </a:solidFill>
              </a:rPr>
              <a:t>r”</a:t>
            </a:r>
            <a:r>
              <a:rPr lang="en-US" sz="2000" baseline="-25000" dirty="0" err="1" smtClean="0">
                <a:solidFill>
                  <a:srgbClr val="0000FF"/>
                </a:solidFill>
              </a:rPr>
              <a:t>Dep</a:t>
            </a:r>
            <a:r>
              <a:rPr lang="en-US" sz="2000" dirty="0" smtClean="0">
                <a:solidFill>
                  <a:srgbClr val="0000FF"/>
                </a:solidFill>
              </a:rPr>
              <a:t>=k</a:t>
            </a:r>
            <a:r>
              <a:rPr lang="en-US" sz="2000" baseline="-25000" dirty="0" smtClean="0">
                <a:solidFill>
                  <a:srgbClr val="0000FF"/>
                </a:solidFill>
              </a:rPr>
              <a:t>S</a:t>
            </a:r>
            <a:r>
              <a:rPr lang="en-US" sz="2000" dirty="0" smtClean="0">
                <a:solidFill>
                  <a:srgbClr val="0000FF"/>
                </a:solidFill>
              </a:rPr>
              <a:t>f</a:t>
            </a:r>
            <a:r>
              <a:rPr lang="en-US" sz="2000" baseline="-25000" dirty="0" smtClean="0">
                <a:solidFill>
                  <a:srgbClr val="0000FF"/>
                </a:solidFill>
              </a:rPr>
              <a:t>GeCl2</a:t>
            </a:r>
            <a:r>
              <a:rPr lang="en-US" sz="2000" dirty="0" smtClean="0">
                <a:solidFill>
                  <a:srgbClr val="0000FF"/>
                </a:solidFill>
              </a:rPr>
              <a:t>f</a:t>
            </a:r>
            <a:r>
              <a:rPr lang="en-US" sz="2000" baseline="-25000" dirty="0" smtClean="0">
                <a:solidFill>
                  <a:srgbClr val="0000FF"/>
                </a:solidFill>
              </a:rPr>
              <a:t>H</a:t>
            </a:r>
            <a:r>
              <a:rPr lang="en-US" sz="2000" baseline="30000" dirty="0" smtClean="0">
                <a:solidFill>
                  <a:srgbClr val="0000FF"/>
                </a:solidFill>
              </a:rPr>
              <a:t>2</a:t>
            </a:r>
            <a:endParaRPr lang="en-US" sz="2000" b="1" dirty="0" smtClean="0">
              <a:solidFill>
                <a:srgbClr val="0000FF"/>
              </a:solidFill>
            </a:endParaRPr>
          </a:p>
        </p:txBody>
      </p:sp>
      <p:sp>
        <p:nvSpPr>
          <p:cNvPr id="275460" name="Text Box 4"/>
          <p:cNvSpPr txBox="1">
            <a:spLocks noChangeArrowheads="1"/>
          </p:cNvSpPr>
          <p:nvPr/>
        </p:nvSpPr>
        <p:spPr bwMode="auto">
          <a:xfrm>
            <a:off x="152400" y="1390710"/>
            <a:ext cx="28504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TW" sz="2000" dirty="0"/>
              <a:t>Gas-phase dissociation</a:t>
            </a:r>
          </a:p>
        </p:txBody>
      </p:sp>
      <p:graphicFrame>
        <p:nvGraphicFramePr>
          <p:cNvPr id="27546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7975745"/>
              </p:ext>
            </p:extLst>
          </p:nvPr>
        </p:nvGraphicFramePr>
        <p:xfrm>
          <a:off x="3124200" y="1330325"/>
          <a:ext cx="3621088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8" name="Equation" r:id="rId3" imgW="3924000" imgH="609480" progId="Equation.DSMT4">
                  <p:embed/>
                </p:oleObj>
              </mc:Choice>
              <mc:Fallback>
                <p:oleObj name="Equation" r:id="rId3" imgW="392400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330325"/>
                        <a:ext cx="3621088" cy="604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5462" name="Text Box 6"/>
          <p:cNvSpPr txBox="1">
            <a:spLocks noChangeArrowheads="1"/>
          </p:cNvSpPr>
          <p:nvPr/>
        </p:nvSpPr>
        <p:spPr bwMode="auto">
          <a:xfrm>
            <a:off x="152400" y="2076510"/>
            <a:ext cx="17940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TW" sz="2000" dirty="0" smtClean="0"/>
              <a:t>Adsorption (1)</a:t>
            </a:r>
            <a:endParaRPr lang="en-US" altLang="zh-TW" sz="2000" dirty="0"/>
          </a:p>
        </p:txBody>
      </p:sp>
      <p:graphicFrame>
        <p:nvGraphicFramePr>
          <p:cNvPr id="27546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7216188"/>
              </p:ext>
            </p:extLst>
          </p:nvPr>
        </p:nvGraphicFramePr>
        <p:xfrm>
          <a:off x="3124200" y="1960621"/>
          <a:ext cx="323532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9" name="Equation" r:id="rId5" imgW="3466800" imgH="609480" progId="Equation.DSMT4">
                  <p:embed/>
                </p:oleObj>
              </mc:Choice>
              <mc:Fallback>
                <p:oleObj name="Equation" r:id="rId5" imgW="346680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960621"/>
                        <a:ext cx="3235325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5464" name="Text Box 8"/>
          <p:cNvSpPr txBox="1">
            <a:spLocks noChangeArrowheads="1"/>
          </p:cNvSpPr>
          <p:nvPr/>
        </p:nvSpPr>
        <p:spPr bwMode="auto">
          <a:xfrm>
            <a:off x="152400" y="2898836"/>
            <a:ext cx="17940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TW" sz="2000" dirty="0" smtClean="0"/>
              <a:t>Adsorption (2)</a:t>
            </a:r>
            <a:endParaRPr lang="en-US" altLang="zh-TW" sz="2000" dirty="0"/>
          </a:p>
        </p:txBody>
      </p:sp>
      <p:graphicFrame>
        <p:nvGraphicFramePr>
          <p:cNvPr id="27546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9157270"/>
              </p:ext>
            </p:extLst>
          </p:nvPr>
        </p:nvGraphicFramePr>
        <p:xfrm>
          <a:off x="3124200" y="2762310"/>
          <a:ext cx="2782888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0" name="Equation" r:id="rId7" imgW="2755800" imgH="609480" progId="Equation.DSMT4">
                  <p:embed/>
                </p:oleObj>
              </mc:Choice>
              <mc:Fallback>
                <p:oleObj name="Equation" r:id="rId7" imgW="275580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762310"/>
                        <a:ext cx="2782888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5466" name="Text Box 10"/>
          <p:cNvSpPr txBox="1">
            <a:spLocks noChangeArrowheads="1"/>
          </p:cNvSpPr>
          <p:nvPr/>
        </p:nvSpPr>
        <p:spPr bwMode="auto">
          <a:xfrm>
            <a:off x="152401" y="3508436"/>
            <a:ext cx="205056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TW" sz="2000" dirty="0"/>
              <a:t>Surface reaction</a:t>
            </a:r>
          </a:p>
        </p:txBody>
      </p:sp>
      <p:graphicFrame>
        <p:nvGraphicFramePr>
          <p:cNvPr id="27546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7686168"/>
              </p:ext>
            </p:extLst>
          </p:nvPr>
        </p:nvGraphicFramePr>
        <p:xfrm>
          <a:off x="3124200" y="3448110"/>
          <a:ext cx="5265737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61" name="Equation" r:id="rId9" imgW="5181480" imgH="444240" progId="Equation.DSMT4">
                  <p:embed/>
                </p:oleObj>
              </mc:Choice>
              <mc:Fallback>
                <p:oleObj name="Equation" r:id="rId9" imgW="518148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448110"/>
                        <a:ext cx="5265737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5469" name="Text Box 13"/>
          <p:cNvSpPr txBox="1">
            <a:spLocks noChangeArrowheads="1"/>
          </p:cNvSpPr>
          <p:nvPr/>
        </p:nvSpPr>
        <p:spPr bwMode="auto">
          <a:xfrm>
            <a:off x="228600" y="3886200"/>
            <a:ext cx="69285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TW" sz="2000" b="1" dirty="0" smtClean="0">
                <a:solidFill>
                  <a:srgbClr val="7030A0"/>
                </a:solidFill>
              </a:rPr>
              <a:t>Surface reaction is believed to be the rate-limiting step</a:t>
            </a:r>
            <a:endParaRPr lang="en-US" altLang="zh-TW" sz="2000" b="1" dirty="0">
              <a:solidFill>
                <a:srgbClr val="7030A0"/>
              </a:solidFill>
            </a:endParaRPr>
          </a:p>
        </p:txBody>
      </p: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Growth of Germanium Films by CVD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83820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Germanium films have applications in microelectronics &amp; solar cell fabrication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857250" y="6038850"/>
            <a:ext cx="2194560" cy="397863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15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54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54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75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5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5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5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75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75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75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75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75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5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2754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2754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2754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5469" grpId="0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60" name="Text Box 4"/>
          <p:cNvSpPr txBox="1">
            <a:spLocks noChangeArrowheads="1"/>
          </p:cNvSpPr>
          <p:nvPr/>
        </p:nvSpPr>
        <p:spPr bwMode="auto">
          <a:xfrm>
            <a:off x="152400" y="1390710"/>
            <a:ext cx="28504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TW" sz="2000" dirty="0"/>
              <a:t>Gas-phase dissociation</a:t>
            </a:r>
          </a:p>
        </p:txBody>
      </p:sp>
      <p:graphicFrame>
        <p:nvGraphicFramePr>
          <p:cNvPr id="27546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6235250"/>
              </p:ext>
            </p:extLst>
          </p:nvPr>
        </p:nvGraphicFramePr>
        <p:xfrm>
          <a:off x="2797175" y="1330325"/>
          <a:ext cx="3654425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26" name="Equation" r:id="rId3" imgW="3962160" imgH="609480" progId="Equation.DSMT4">
                  <p:embed/>
                </p:oleObj>
              </mc:Choice>
              <mc:Fallback>
                <p:oleObj name="Equation" r:id="rId3" imgW="396216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7175" y="1330325"/>
                        <a:ext cx="3654425" cy="604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5462" name="Text Box 6"/>
          <p:cNvSpPr txBox="1">
            <a:spLocks noChangeArrowheads="1"/>
          </p:cNvSpPr>
          <p:nvPr/>
        </p:nvSpPr>
        <p:spPr bwMode="auto">
          <a:xfrm>
            <a:off x="152400" y="2076510"/>
            <a:ext cx="17940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TW" sz="2000" dirty="0" smtClean="0"/>
              <a:t>Adsorption (1)</a:t>
            </a:r>
            <a:endParaRPr lang="en-US" altLang="zh-TW" sz="2000" dirty="0"/>
          </a:p>
        </p:txBody>
      </p:sp>
      <p:graphicFrame>
        <p:nvGraphicFramePr>
          <p:cNvPr id="27546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6921277"/>
              </p:ext>
            </p:extLst>
          </p:nvPr>
        </p:nvGraphicFramePr>
        <p:xfrm>
          <a:off x="3124200" y="1960621"/>
          <a:ext cx="323532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27" name="Equation" r:id="rId5" imgW="3466800" imgH="609480" progId="Equation.DSMT4">
                  <p:embed/>
                </p:oleObj>
              </mc:Choice>
              <mc:Fallback>
                <p:oleObj name="Equation" r:id="rId5" imgW="346680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960621"/>
                        <a:ext cx="3235325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5464" name="Text Box 8"/>
          <p:cNvSpPr txBox="1">
            <a:spLocks noChangeArrowheads="1"/>
          </p:cNvSpPr>
          <p:nvPr/>
        </p:nvSpPr>
        <p:spPr bwMode="auto">
          <a:xfrm>
            <a:off x="152400" y="2898836"/>
            <a:ext cx="179408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TW" sz="2000" dirty="0" smtClean="0"/>
              <a:t>Adsorption (2)</a:t>
            </a:r>
            <a:endParaRPr lang="en-US" altLang="zh-TW" sz="2000" dirty="0"/>
          </a:p>
        </p:txBody>
      </p:sp>
      <p:graphicFrame>
        <p:nvGraphicFramePr>
          <p:cNvPr id="275465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6616502"/>
              </p:ext>
            </p:extLst>
          </p:nvPr>
        </p:nvGraphicFramePr>
        <p:xfrm>
          <a:off x="3124200" y="2762310"/>
          <a:ext cx="2782888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28" name="Equation" r:id="rId7" imgW="2755800" imgH="609480" progId="Equation.DSMT4">
                  <p:embed/>
                </p:oleObj>
              </mc:Choice>
              <mc:Fallback>
                <p:oleObj name="Equation" r:id="rId7" imgW="275580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762310"/>
                        <a:ext cx="2782888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5466" name="Text Box 10"/>
          <p:cNvSpPr txBox="1">
            <a:spLocks noChangeArrowheads="1"/>
          </p:cNvSpPr>
          <p:nvPr/>
        </p:nvSpPr>
        <p:spPr bwMode="auto">
          <a:xfrm>
            <a:off x="152401" y="3508436"/>
            <a:ext cx="205056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TW" sz="2000" dirty="0"/>
              <a:t>Surface reaction</a:t>
            </a:r>
          </a:p>
        </p:txBody>
      </p:sp>
      <p:graphicFrame>
        <p:nvGraphicFramePr>
          <p:cNvPr id="275467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4943143"/>
              </p:ext>
            </p:extLst>
          </p:nvPr>
        </p:nvGraphicFramePr>
        <p:xfrm>
          <a:off x="3124200" y="3448110"/>
          <a:ext cx="5265737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29" name="Equation" r:id="rId9" imgW="5181480" imgH="444240" progId="Equation.DSMT4">
                  <p:embed/>
                </p:oleObj>
              </mc:Choice>
              <mc:Fallback>
                <p:oleObj name="Equation" r:id="rId9" imgW="518148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3448110"/>
                        <a:ext cx="5265737" cy="447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5469" name="Text Box 13"/>
          <p:cNvSpPr txBox="1">
            <a:spLocks noChangeArrowheads="1"/>
          </p:cNvSpPr>
          <p:nvPr/>
        </p:nvSpPr>
        <p:spPr bwMode="auto">
          <a:xfrm>
            <a:off x="228600" y="3962400"/>
            <a:ext cx="69285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TW" sz="2000" b="1" dirty="0" smtClean="0">
                <a:solidFill>
                  <a:srgbClr val="7030A0"/>
                </a:solidFill>
              </a:rPr>
              <a:t>Surface reaction is believed to be the rate-limiting step:</a:t>
            </a:r>
            <a:endParaRPr lang="en-US" altLang="zh-TW" sz="2000" b="1" dirty="0">
              <a:solidFill>
                <a:srgbClr val="7030A0"/>
              </a:solidFill>
            </a:endParaRPr>
          </a:p>
        </p:txBody>
      </p:sp>
      <p:sp>
        <p:nvSpPr>
          <p:cNvPr id="275474" name="Text Box 18"/>
          <p:cNvSpPr txBox="1">
            <a:spLocks noChangeArrowheads="1"/>
          </p:cNvSpPr>
          <p:nvPr/>
        </p:nvSpPr>
        <p:spPr bwMode="auto">
          <a:xfrm>
            <a:off x="2253096" y="4823532"/>
            <a:ext cx="46378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TW" sz="2000" dirty="0" err="1" smtClean="0"/>
              <a:t>k</a:t>
            </a:r>
            <a:r>
              <a:rPr lang="en-US" altLang="zh-TW" sz="2000" baseline="-25000" dirty="0" err="1" smtClean="0"/>
              <a:t>s</a:t>
            </a:r>
            <a:r>
              <a:rPr lang="en-US" altLang="zh-TW" sz="2000" dirty="0" smtClean="0"/>
              <a:t>: surface </a:t>
            </a:r>
            <a:r>
              <a:rPr lang="en-US" altLang="zh-TW" sz="2000" dirty="0"/>
              <a:t>specific reaction rate (nm/s)</a:t>
            </a:r>
          </a:p>
        </p:txBody>
      </p:sp>
      <p:sp>
        <p:nvSpPr>
          <p:cNvPr id="275476" name="Text Box 20"/>
          <p:cNvSpPr txBox="1">
            <a:spLocks noChangeArrowheads="1"/>
          </p:cNvSpPr>
          <p:nvPr/>
        </p:nvSpPr>
        <p:spPr bwMode="auto">
          <a:xfrm>
            <a:off x="2071155" y="5745576"/>
            <a:ext cx="508664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TW" sz="2000" b="1" dirty="0" smtClean="0"/>
              <a:t>f</a:t>
            </a:r>
            <a:r>
              <a:rPr lang="en-US" altLang="zh-TW" sz="2000" b="1" baseline="-25000" dirty="0" smtClean="0"/>
              <a:t>H2</a:t>
            </a:r>
            <a:r>
              <a:rPr lang="en-US" altLang="zh-TW" sz="2000" dirty="0" smtClean="0"/>
              <a:t>:</a:t>
            </a:r>
            <a:r>
              <a:rPr lang="en-US" altLang="zh-TW" sz="2000" baseline="-25000" dirty="0" smtClean="0"/>
              <a:t> </a:t>
            </a:r>
            <a:r>
              <a:rPr lang="en-US" altLang="zh-TW" sz="2000" b="1" dirty="0" smtClean="0"/>
              <a:t>fractio</a:t>
            </a:r>
            <a:r>
              <a:rPr lang="en-US" altLang="zh-TW" sz="2000" dirty="0" smtClean="0"/>
              <a:t>n </a:t>
            </a:r>
            <a:r>
              <a:rPr lang="en-US" altLang="zh-TW" sz="2000" dirty="0"/>
              <a:t>on the surface occupied by </a:t>
            </a:r>
            <a:r>
              <a:rPr lang="en-US" altLang="zh-TW" sz="2000" dirty="0" smtClean="0"/>
              <a:t>H</a:t>
            </a:r>
            <a:r>
              <a:rPr lang="en-US" altLang="zh-TW" sz="2000" baseline="-25000" dirty="0" smtClean="0"/>
              <a:t>2</a:t>
            </a:r>
            <a:endParaRPr lang="en-US" altLang="zh-TW" sz="2000" dirty="0"/>
          </a:p>
        </p:txBody>
      </p:sp>
      <p:sp>
        <p:nvSpPr>
          <p:cNvPr id="275478" name="Text Box 22"/>
          <p:cNvSpPr txBox="1">
            <a:spLocks noChangeArrowheads="1"/>
          </p:cNvSpPr>
          <p:nvPr/>
        </p:nvSpPr>
        <p:spPr bwMode="auto">
          <a:xfrm>
            <a:off x="1875589" y="5284554"/>
            <a:ext cx="551625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zh-TW" sz="2000" b="1" dirty="0" smtClean="0"/>
              <a:t>f</a:t>
            </a:r>
            <a:r>
              <a:rPr lang="en-US" altLang="zh-TW" sz="2000" b="1" baseline="-25000" dirty="0" smtClean="0"/>
              <a:t>GeCl2</a:t>
            </a:r>
            <a:r>
              <a:rPr lang="en-US" altLang="zh-TW" sz="2000" dirty="0" smtClean="0"/>
              <a:t>:</a:t>
            </a:r>
            <a:r>
              <a:rPr lang="en-US" altLang="zh-TW" sz="2000" baseline="-25000" dirty="0" smtClean="0"/>
              <a:t> </a:t>
            </a:r>
            <a:r>
              <a:rPr lang="en-US" altLang="zh-TW" sz="2000" b="1" dirty="0" smtClean="0"/>
              <a:t>fraction</a:t>
            </a:r>
            <a:r>
              <a:rPr lang="en-US" altLang="zh-TW" sz="2000" dirty="0" smtClean="0"/>
              <a:t> </a:t>
            </a:r>
            <a:r>
              <a:rPr lang="en-US" altLang="zh-TW" sz="2000" dirty="0"/>
              <a:t>of the surface covered by </a:t>
            </a:r>
            <a:r>
              <a:rPr lang="en-US" altLang="zh-TW" sz="2000" dirty="0" smtClean="0"/>
              <a:t>GeCl</a:t>
            </a:r>
            <a:r>
              <a:rPr lang="en-US" altLang="zh-TW" sz="2000" baseline="-25000" dirty="0" smtClean="0"/>
              <a:t>2</a:t>
            </a:r>
            <a:endParaRPr lang="en-US" altLang="zh-TW" sz="2000" dirty="0"/>
          </a:p>
        </p:txBody>
      </p: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Growth of Germanium Films by CVD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83820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Germanium films have applications in microelectronics &amp; solar cell fabrication</a:t>
            </a:r>
          </a:p>
        </p:txBody>
      </p:sp>
      <p:graphicFrame>
        <p:nvGraphicFramePr>
          <p:cNvPr id="27547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5558351"/>
              </p:ext>
            </p:extLst>
          </p:nvPr>
        </p:nvGraphicFramePr>
        <p:xfrm>
          <a:off x="5492552" y="4362510"/>
          <a:ext cx="186531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30" name="Equation" r:id="rId11" imgW="2006280" imgH="457200" progId="Equation.DSMT4">
                  <p:embed/>
                </p:oleObj>
              </mc:Choice>
              <mc:Fallback>
                <p:oleObj name="Equation" r:id="rId11" imgW="200628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552" y="4362510"/>
                        <a:ext cx="1865312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1786136" y="4362510"/>
            <a:ext cx="35285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Rate of </a:t>
            </a:r>
            <a:r>
              <a:rPr lang="en-US" sz="2000" dirty="0" err="1" smtClean="0"/>
              <a:t>Ge</a:t>
            </a:r>
            <a:r>
              <a:rPr lang="en-US" sz="2000" dirty="0" smtClean="0"/>
              <a:t> deposition (nm/s):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11672" y="6172200"/>
            <a:ext cx="86501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*Surface coverage is in terms of fraction of surface, not </a:t>
            </a:r>
            <a:r>
              <a:rPr lang="en-US" sz="2000" dirty="0" err="1" smtClean="0">
                <a:solidFill>
                  <a:srgbClr val="C00000"/>
                </a:solidFill>
              </a:rPr>
              <a:t>conc</a:t>
            </a:r>
            <a:r>
              <a:rPr lang="en-US" sz="2000" dirty="0" smtClean="0">
                <a:solidFill>
                  <a:srgbClr val="C00000"/>
                </a:solidFill>
              </a:rPr>
              <a:t> of active sites</a:t>
            </a:r>
          </a:p>
        </p:txBody>
      </p:sp>
    </p:spTree>
    <p:extLst>
      <p:ext uri="{BB962C8B-B14F-4D97-AF65-F5344CB8AC3E}">
        <p14:creationId xmlns:p14="http://schemas.microsoft.com/office/powerpoint/2010/main" val="355848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hBE 424 sp 0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ChB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ChBE 424 sp 09</Template>
  <TotalTime>1896</TotalTime>
  <Words>1741</Words>
  <Application>Microsoft Office PowerPoint</Application>
  <PresentationFormat>On-screen Show (4:3)</PresentationFormat>
  <Paragraphs>262</Paragraphs>
  <Slides>17</Slides>
  <Notes>0</Notes>
  <HiddenSlides>0</HiddenSlides>
  <MMClips>2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Meiryo</vt:lpstr>
      <vt:lpstr>Symbol</vt:lpstr>
      <vt:lpstr>Times New Roman</vt:lpstr>
      <vt:lpstr>ChBE 424 sp 09</vt:lpstr>
      <vt:lpstr>ChBE template</vt:lpstr>
      <vt:lpstr>Equation</vt:lpstr>
      <vt:lpstr>Review: Steps in a Heterogeneous Catalytic Reaction</vt:lpstr>
      <vt:lpstr>Review: Adsorption Step</vt:lpstr>
      <vt:lpstr>Review: Surface Reaction Step</vt:lpstr>
      <vt:lpstr>Review: Desorption Step</vt:lpstr>
      <vt:lpstr>Review: Evaluating a Catalytic Reaction Mechanism</vt:lpstr>
      <vt:lpstr>L18: CVD &amp; Catalyst Deactivation</vt:lpstr>
      <vt:lpstr>Growth of Silicon Film by CVD</vt:lpstr>
      <vt:lpstr>Growth of Germanium Films by CVD</vt:lpstr>
      <vt:lpstr>Growth of Germanium Films by CVD</vt:lpstr>
      <vt:lpstr>Catalyst Deactivation</vt:lpstr>
      <vt:lpstr>Catalyst Deactivation Kinetics</vt:lpstr>
      <vt:lpstr>Sintering (Aging)</vt:lpstr>
      <vt:lpstr>Coking (Fouling)</vt:lpstr>
      <vt:lpstr>Poisoning</vt:lpstr>
      <vt:lpstr>Moving-Bed Reactor</vt:lpstr>
      <vt:lpstr>Moving-Bed Reactor Design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Announcements</dc:title>
  <dc:creator>mlkraft2</dc:creator>
  <cp:lastModifiedBy>Mary</cp:lastModifiedBy>
  <cp:revision>122</cp:revision>
  <cp:lastPrinted>2014-11-02T20:05:05Z</cp:lastPrinted>
  <dcterms:created xsi:type="dcterms:W3CDTF">2009-04-04T20:30:54Z</dcterms:created>
  <dcterms:modified xsi:type="dcterms:W3CDTF">2015-08-23T21:06:39Z</dcterms:modified>
</cp:coreProperties>
</file>